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83" r:id="rId3"/>
    <p:sldId id="257" r:id="rId4"/>
    <p:sldId id="258" r:id="rId5"/>
    <p:sldId id="260" r:id="rId6"/>
    <p:sldId id="261" r:id="rId7"/>
    <p:sldId id="262" r:id="rId8"/>
    <p:sldId id="263" r:id="rId9"/>
    <p:sldId id="264" r:id="rId10"/>
    <p:sldId id="265" r:id="rId11"/>
    <p:sldId id="293" r:id="rId12"/>
    <p:sldId id="266" r:id="rId13"/>
    <p:sldId id="259"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4" r:id="rId30"/>
    <p:sldId id="285" r:id="rId31"/>
    <p:sldId id="287" r:id="rId32"/>
    <p:sldId id="288" r:id="rId33"/>
    <p:sldId id="289" r:id="rId34"/>
    <p:sldId id="290" r:id="rId35"/>
    <p:sldId id="291" r:id="rId36"/>
    <p:sldId id="292" r:id="rId37"/>
    <p:sldId id="28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36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AU"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AU"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AU"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AU"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AU"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651A0C47-018D-4460-B945-BFF7981B6CA6}" type="datetimeFigureOut">
              <a:rPr lang="en-US" smtClean="0"/>
              <a:t>13/02/13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651A0C47-018D-4460-B945-BFF7981B6CA6}" type="datetimeFigureOut">
              <a:rPr lang="en-US" smtClean="0"/>
              <a:t>13/02/13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1F5A0A-F6FC-4FFD-9B49-0DA8697211D9}" type="slidenum">
              <a:rPr lang="en-US" smtClean="0"/>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651A0C47-018D-4460-B945-BFF7981B6CA6}" type="datetimeFigureOut">
              <a:rPr lang="en-US" smtClean="0"/>
              <a:t>13/02/13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A0C47-018D-4460-B945-BFF7981B6CA6}" type="datetimeFigureOut">
              <a:rPr lang="en-US" smtClean="0"/>
              <a:t>13/02/13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AU"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13/02/13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AU"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AU"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13/02/13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AU"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AU"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13/02/13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AU"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AU"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13/02/13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13/02/13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AU" smtClean="0"/>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651A0C47-018D-4460-B945-BFF7981B6CA6}" type="datetimeFigureOut">
              <a:rPr lang="en-US" smtClean="0"/>
              <a:t>13/02/13</a:t>
            </a:fld>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9C1F5A0A-F6FC-4FFD-9B49-0DA8697211D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ucianspedagogy.blogspot.com/p/welcome.html" TargetMode="External"/><Relationship Id="rId3" Type="http://schemas.openxmlformats.org/officeDocument/2006/relationships/hyperlink" Target="http://luciangreen.blogspot.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ucianspedagogy.blogspot.com" TargetMode="External"/><Relationship Id="rId3" Type="http://schemas.openxmlformats.org/officeDocument/2006/relationships/hyperlink" Target="http://lucianicmeditation.blogspo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LUCIANIC</a:t>
            </a:r>
            <a:br>
              <a:rPr lang="en-US" dirty="0" smtClean="0"/>
            </a:br>
            <a:r>
              <a:rPr lang="en-US" dirty="0" smtClean="0"/>
              <a:t>MEDITATION</a:t>
            </a:r>
            <a:endParaRPr lang="en-US" dirty="0"/>
          </a:p>
        </p:txBody>
      </p:sp>
      <p:sp>
        <p:nvSpPr>
          <p:cNvPr id="3" name="Subtitle 2"/>
          <p:cNvSpPr>
            <a:spLocks noGrp="1"/>
          </p:cNvSpPr>
          <p:nvPr>
            <p:ph type="subTitle" idx="1"/>
          </p:nvPr>
        </p:nvSpPr>
        <p:spPr/>
        <p:txBody>
          <a:bodyPr>
            <a:normAutofit/>
          </a:bodyPr>
          <a:lstStyle/>
          <a:p>
            <a:r>
              <a:rPr lang="en-US" dirty="0" smtClean="0"/>
              <a:t>LUCIAN GREEN</a:t>
            </a:r>
          </a:p>
          <a:p>
            <a:r>
              <a:rPr lang="en-US" dirty="0" smtClean="0"/>
              <a:t>DOUBLE DIPLOMA, OCTOBER 2012</a:t>
            </a:r>
            <a:endParaRPr lang="en-US" dirty="0"/>
          </a:p>
        </p:txBody>
      </p:sp>
    </p:spTree>
    <p:extLst>
      <p:ext uri="{BB962C8B-B14F-4D97-AF65-F5344CB8AC3E}">
        <p14:creationId xmlns:p14="http://schemas.microsoft.com/office/powerpoint/2010/main" val="35581120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r>
              <a:rPr lang="en-US" dirty="0" smtClean="0"/>
              <a:t>This will give you a taste of </a:t>
            </a:r>
            <a:r>
              <a:rPr lang="en-US" dirty="0" err="1" smtClean="0"/>
              <a:t>Lucianic</a:t>
            </a:r>
            <a:r>
              <a:rPr lang="en-US" dirty="0" smtClean="0"/>
              <a:t> Meditation.</a:t>
            </a:r>
          </a:p>
          <a:p>
            <a:r>
              <a:rPr lang="en-US" dirty="0" smtClean="0"/>
              <a:t>I began </a:t>
            </a:r>
            <a:r>
              <a:rPr lang="en-US" dirty="0" err="1" smtClean="0"/>
              <a:t>practising</a:t>
            </a:r>
            <a:r>
              <a:rPr lang="en-US" dirty="0" smtClean="0"/>
              <a:t> Transcendental Meditation, which </a:t>
            </a:r>
            <a:r>
              <a:rPr lang="en-US" dirty="0" err="1" smtClean="0"/>
              <a:t>Lucianic</a:t>
            </a:r>
            <a:r>
              <a:rPr lang="en-US" dirty="0" smtClean="0"/>
              <a:t> Meditation is based on, in 2000.  I took away a love of life from it.</a:t>
            </a:r>
          </a:p>
          <a:p>
            <a:r>
              <a:rPr lang="en-US" dirty="0" smtClean="0"/>
              <a:t>OHS: When writing a lot, be careful to avoid repetitive strain injury, neck and headache.</a:t>
            </a:r>
          </a:p>
          <a:p>
            <a:r>
              <a:rPr lang="en-US" dirty="0" smtClean="0"/>
              <a:t>Ice breaker: Does anyone currently write essays or </a:t>
            </a:r>
            <a:r>
              <a:rPr lang="en-US" dirty="0" err="1" smtClean="0"/>
              <a:t>practise</a:t>
            </a:r>
            <a:r>
              <a:rPr lang="en-US" dirty="0" smtClean="0"/>
              <a:t> meditation?</a:t>
            </a:r>
          </a:p>
          <a:p>
            <a:r>
              <a:rPr lang="en-US" dirty="0" smtClean="0"/>
              <a:t>Objective: To teach you the fundamentals of LM.</a:t>
            </a:r>
          </a:p>
          <a:p>
            <a:r>
              <a:rPr lang="en-US" dirty="0" smtClean="0"/>
              <a:t>Benefit: Hopefully your quality of life will increase with LM.</a:t>
            </a:r>
          </a:p>
          <a:p>
            <a:endParaRPr lang="en-US" dirty="0"/>
          </a:p>
        </p:txBody>
      </p:sp>
    </p:spTree>
    <p:extLst>
      <p:ext uri="{BB962C8B-B14F-4D97-AF65-F5344CB8AC3E}">
        <p14:creationId xmlns:p14="http://schemas.microsoft.com/office/powerpoint/2010/main" val="5675660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7770813" cy="1106394"/>
          </a:xfrm>
        </p:spPr>
        <p:txBody>
          <a:bodyPr>
            <a:normAutofit fontScale="90000"/>
          </a:bodyPr>
          <a:lstStyle/>
          <a:p>
            <a:r>
              <a:rPr lang="en-US" dirty="0" smtClean="0"/>
              <a:t>Religious way of fulfilling education and religious competencies</a:t>
            </a:r>
            <a:endParaRPr lang="en-US" dirty="0"/>
          </a:p>
        </p:txBody>
      </p:sp>
      <p:sp>
        <p:nvSpPr>
          <p:cNvPr id="3" name="Content Placeholder 2"/>
          <p:cNvSpPr>
            <a:spLocks noGrp="1"/>
          </p:cNvSpPr>
          <p:nvPr>
            <p:ph idx="1"/>
          </p:nvPr>
        </p:nvSpPr>
        <p:spPr>
          <a:xfrm>
            <a:off x="685800" y="2497667"/>
            <a:ext cx="7770813" cy="3628496"/>
          </a:xfrm>
        </p:spPr>
        <p:txBody>
          <a:bodyPr/>
          <a:lstStyle/>
          <a:p>
            <a:r>
              <a:rPr lang="en-US" dirty="0">
                <a:effectLst/>
              </a:rPr>
              <a:t>This course is religious, meaning that it should accepted on the grounds that it achieves the goal of meditation (supports the work of a monk) and the goal of pedagogy (contains concrete ways of recognizably earning A grade in an essay, where pedagogy covers both pedagogy, the study of teaching of students as well as andragogy, the study of teaching adults) on the grounds of using algorithms, some of which are based on praying (hoping God will be there).</a:t>
            </a:r>
            <a:endParaRPr lang="en-AU" dirty="0">
              <a:effectLst/>
            </a:endParaRPr>
          </a:p>
          <a:p>
            <a:endParaRPr lang="en-US" dirty="0"/>
          </a:p>
        </p:txBody>
      </p:sp>
    </p:spTree>
    <p:extLst>
      <p:ext uri="{BB962C8B-B14F-4D97-AF65-F5344CB8AC3E}">
        <p14:creationId xmlns:p14="http://schemas.microsoft.com/office/powerpoint/2010/main" val="20230275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Uses for this course’s A grade essay writing skill</a:t>
            </a:r>
            <a:endParaRPr lang="en-US" dirty="0"/>
          </a:p>
        </p:txBody>
      </p:sp>
      <p:sp>
        <p:nvSpPr>
          <p:cNvPr id="3" name="Content Placeholder 2"/>
          <p:cNvSpPr>
            <a:spLocks noGrp="1"/>
          </p:cNvSpPr>
          <p:nvPr>
            <p:ph idx="1"/>
          </p:nvPr>
        </p:nvSpPr>
        <p:spPr/>
        <p:txBody>
          <a:bodyPr/>
          <a:lstStyle/>
          <a:p>
            <a:r>
              <a:rPr lang="en-US" dirty="0">
                <a:effectLst/>
              </a:rPr>
              <a:t>The goal of the pedagogy component of this course is to produce arguments such as the Anarchy Quiz, which are high quality enough to earn A grade and allow approval by managers, etc., for earning jobs, and convince potential buyers that the product is high quality so that they buy it, and allow babies to  born because the parents have proven the child is protected by being blessed with A.</a:t>
            </a:r>
            <a:endParaRPr lang="en-AU" dirty="0">
              <a:effectLst/>
            </a:endParaRPr>
          </a:p>
          <a:p>
            <a:endParaRPr lang="en-US" dirty="0"/>
          </a:p>
        </p:txBody>
      </p:sp>
    </p:spTree>
    <p:extLst>
      <p:ext uri="{BB962C8B-B14F-4D97-AF65-F5344CB8AC3E}">
        <p14:creationId xmlns:p14="http://schemas.microsoft.com/office/powerpoint/2010/main" val="38397531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argument</a:t>
            </a:r>
            <a:endParaRPr lang="en-US" dirty="0"/>
          </a:p>
        </p:txBody>
      </p:sp>
      <p:sp>
        <p:nvSpPr>
          <p:cNvPr id="3" name="Content Placeholder 2"/>
          <p:cNvSpPr>
            <a:spLocks noGrp="1"/>
          </p:cNvSpPr>
          <p:nvPr>
            <p:ph idx="1"/>
          </p:nvPr>
        </p:nvSpPr>
        <p:spPr/>
        <p:txBody>
          <a:bodyPr/>
          <a:lstStyle/>
          <a:p>
            <a:r>
              <a:rPr lang="en-US" dirty="0">
                <a:effectLst/>
              </a:rPr>
              <a:t>The following is the Anarchy Quiz, which has the seen-as version of protecting people until there is government with army-law:  (You will be able to produce material like this by the end of this course.)</a:t>
            </a:r>
            <a:endParaRPr lang="en-AU" dirty="0">
              <a:effectLst/>
            </a:endParaRPr>
          </a:p>
          <a:p>
            <a:endParaRPr lang="en-US" dirty="0"/>
          </a:p>
        </p:txBody>
      </p:sp>
    </p:spTree>
    <p:extLst>
      <p:ext uri="{BB962C8B-B14F-4D97-AF65-F5344CB8AC3E}">
        <p14:creationId xmlns:p14="http://schemas.microsoft.com/office/powerpoint/2010/main" val="343361082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1</a:t>
            </a:r>
            <a:endParaRPr lang="en-US" dirty="0"/>
          </a:p>
        </p:txBody>
      </p:sp>
      <p:sp>
        <p:nvSpPr>
          <p:cNvPr id="3" name="Content Placeholder 2"/>
          <p:cNvSpPr>
            <a:spLocks noGrp="1"/>
          </p:cNvSpPr>
          <p:nvPr>
            <p:ph idx="1"/>
          </p:nvPr>
        </p:nvSpPr>
        <p:spPr/>
        <p:txBody>
          <a:bodyPr>
            <a:noAutofit/>
          </a:bodyPr>
          <a:lstStyle/>
          <a:p>
            <a:r>
              <a:rPr lang="en-US" dirty="0">
                <a:effectLst/>
              </a:rPr>
              <a:t>Anarchy </a:t>
            </a:r>
            <a:r>
              <a:rPr lang="en-US" dirty="0" smtClean="0">
                <a:effectLst/>
              </a:rPr>
              <a:t>Quiz</a:t>
            </a:r>
            <a:endParaRPr lang="en-AU" dirty="0">
              <a:effectLst/>
            </a:endParaRPr>
          </a:p>
          <a:p>
            <a:r>
              <a:rPr lang="en-US" dirty="0">
                <a:effectLst/>
              </a:rPr>
              <a:t>Earn A in 85 questions. Use the A you earn to earn A in an assignment, earn a job or earn an acting role. </a:t>
            </a:r>
            <a:endParaRPr lang="en-AU" dirty="0">
              <a:effectLst/>
            </a:endParaRPr>
          </a:p>
          <a:p>
            <a:r>
              <a:rPr lang="en-US" dirty="0">
                <a:effectLst/>
              </a:rPr>
              <a:t>You still have to do the work, and there are no guarantees</a:t>
            </a:r>
            <a:r>
              <a:rPr lang="en-US" dirty="0" smtClean="0">
                <a:effectLst/>
              </a:rPr>
              <a:t>.</a:t>
            </a:r>
            <a:endParaRPr lang="en-AU" dirty="0">
              <a:effectLst/>
            </a:endParaRPr>
          </a:p>
          <a:p>
            <a:r>
              <a:rPr lang="en-US" dirty="0">
                <a:effectLst/>
              </a:rPr>
              <a:t>For these questions, do not check any previous answers before answering, and do not submit the same set of answers twice or more for different purposes. </a:t>
            </a:r>
            <a:endParaRPr lang="en-AU" dirty="0">
              <a:effectLst/>
            </a:endParaRPr>
          </a:p>
          <a:p>
            <a:endParaRPr lang="en-US" dirty="0"/>
          </a:p>
        </p:txBody>
      </p:sp>
    </p:spTree>
    <p:extLst>
      <p:ext uri="{BB962C8B-B14F-4D97-AF65-F5344CB8AC3E}">
        <p14:creationId xmlns:p14="http://schemas.microsoft.com/office/powerpoint/2010/main" val="179994829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2</a:t>
            </a:r>
            <a:endParaRPr lang="en-US" dirty="0"/>
          </a:p>
        </p:txBody>
      </p:sp>
      <p:sp>
        <p:nvSpPr>
          <p:cNvPr id="3" name="Content Placeholder 2"/>
          <p:cNvSpPr>
            <a:spLocks noGrp="1"/>
          </p:cNvSpPr>
          <p:nvPr>
            <p:ph idx="1"/>
          </p:nvPr>
        </p:nvSpPr>
        <p:spPr/>
        <p:txBody>
          <a:bodyPr>
            <a:normAutofit lnSpcReduction="10000"/>
          </a:bodyPr>
          <a:lstStyle/>
          <a:p>
            <a:r>
              <a:rPr lang="en-US" dirty="0">
                <a:effectLst/>
              </a:rPr>
              <a:t>Ideally, you should follow the tutorial, which contains the pre-requisite knowledge needed to "earn A" to do anything you want, within reason!  This may be found at </a:t>
            </a:r>
            <a:r>
              <a:rPr lang="en-US" u="sng" dirty="0">
                <a:effectLst/>
                <a:hlinkClick r:id="rId2"/>
              </a:rPr>
              <a:t>http://lucianspedagogy.blogspot.com/p/welcome.html</a:t>
            </a:r>
            <a:r>
              <a:rPr lang="en-US" dirty="0">
                <a:effectLst/>
              </a:rPr>
              <a:t> . </a:t>
            </a:r>
            <a:endParaRPr lang="en-AU" dirty="0">
              <a:effectLst/>
            </a:endParaRPr>
          </a:p>
          <a:p>
            <a:r>
              <a:rPr lang="en-US" dirty="0">
                <a:effectLst/>
              </a:rPr>
              <a:t>     1.  What is the reason you would like to complete this quiz</a:t>
            </a:r>
            <a:r>
              <a:rPr lang="en-US" dirty="0" smtClean="0">
                <a:effectLst/>
              </a:rPr>
              <a:t>?</a:t>
            </a:r>
            <a:endParaRPr lang="en-AU" dirty="0">
              <a:effectLst/>
            </a:endParaRPr>
          </a:p>
          <a:p>
            <a:r>
              <a:rPr lang="en-US" dirty="0">
                <a:effectLst/>
              </a:rPr>
              <a:t>This seen-as essay will be </a:t>
            </a:r>
            <a:r>
              <a:rPr lang="en-US" dirty="0" err="1">
                <a:effectLst/>
              </a:rPr>
              <a:t>breasoned</a:t>
            </a:r>
            <a:r>
              <a:rPr lang="en-US" dirty="0">
                <a:effectLst/>
              </a:rPr>
              <a:t> out by you (you will be asked for the x, y and z dimensions of each object from a short sentence about the army, originally the argument for my essay on anarchy, which I wrote a pop-song about (</a:t>
            </a:r>
            <a:r>
              <a:rPr lang="en-US" u="sng" dirty="0">
                <a:effectLst/>
                <a:hlinkClick r:id="rId3"/>
              </a:rPr>
              <a:t>http://luciangreen.blogspot.com</a:t>
            </a:r>
            <a:r>
              <a:rPr lang="en-US" dirty="0">
                <a:effectLst/>
              </a:rPr>
              <a:t>).</a:t>
            </a:r>
            <a:endParaRPr lang="en-US" dirty="0"/>
          </a:p>
        </p:txBody>
      </p:sp>
    </p:spTree>
    <p:extLst>
      <p:ext uri="{BB962C8B-B14F-4D97-AF65-F5344CB8AC3E}">
        <p14:creationId xmlns:p14="http://schemas.microsoft.com/office/powerpoint/2010/main" val="29882763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3</a:t>
            </a:r>
            <a:endParaRPr lang="en-US" dirty="0"/>
          </a:p>
        </p:txBody>
      </p:sp>
      <p:sp>
        <p:nvSpPr>
          <p:cNvPr id="3" name="Content Placeholder 2"/>
          <p:cNvSpPr>
            <a:spLocks noGrp="1"/>
          </p:cNvSpPr>
          <p:nvPr>
            <p:ph idx="1"/>
          </p:nvPr>
        </p:nvSpPr>
        <p:spPr/>
        <p:txBody>
          <a:bodyPr>
            <a:normAutofit fontScale="40000" lnSpcReduction="20000"/>
          </a:bodyPr>
          <a:lstStyle/>
          <a:p>
            <a:pPr>
              <a:lnSpc>
                <a:spcPct val="120000"/>
              </a:lnSpc>
              <a:spcBef>
                <a:spcPts val="0"/>
              </a:spcBef>
            </a:pPr>
            <a:r>
              <a:rPr lang="en-US" sz="4600" dirty="0">
                <a:effectLst/>
              </a:rPr>
              <a:t>EXPOSITION:</a:t>
            </a:r>
            <a:endParaRPr lang="en-AU" sz="4600" dirty="0">
              <a:effectLst/>
            </a:endParaRPr>
          </a:p>
          <a:p>
            <a:pPr>
              <a:lnSpc>
                <a:spcPct val="120000"/>
              </a:lnSpc>
              <a:spcBef>
                <a:spcPts val="0"/>
              </a:spcBef>
            </a:pPr>
            <a:r>
              <a:rPr lang="en-US" sz="4600" dirty="0">
                <a:effectLst/>
              </a:rPr>
              <a:t> </a:t>
            </a:r>
            <a:endParaRPr lang="en-AU" sz="4600" dirty="0">
              <a:effectLst/>
            </a:endParaRPr>
          </a:p>
          <a:p>
            <a:pPr lvl="0">
              <a:lnSpc>
                <a:spcPct val="120000"/>
              </a:lnSpc>
              <a:spcBef>
                <a:spcPts val="0"/>
              </a:spcBef>
            </a:pPr>
            <a:r>
              <a:rPr lang="en-US" sz="4600" dirty="0">
                <a:effectLst/>
              </a:rPr>
              <a:t>What are the x, y and z dimensions in </a:t>
            </a:r>
            <a:r>
              <a:rPr lang="en-US" sz="4600" dirty="0" err="1">
                <a:effectLst/>
              </a:rPr>
              <a:t>metres</a:t>
            </a:r>
            <a:r>
              <a:rPr lang="en-US" sz="4600" dirty="0">
                <a:effectLst/>
              </a:rPr>
              <a:t> of "cup" in "The soldier cleaned himself with a cup of water"?</a:t>
            </a:r>
            <a:endParaRPr lang="en-AU" sz="4600"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"bottle" in "The soldier drank a bottle of apple juice"?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"apple" in "The soldier put an apple in his lunch-box"?</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"periscope" in "The soldier looked at the stand through the periscope"?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"pear" in "The soldier ate a pear with the friend he found on the Internet"?</a:t>
            </a:r>
            <a:endParaRPr lang="en-AU" dirty="0">
              <a:effectLst/>
            </a:endParaRPr>
          </a:p>
          <a:p>
            <a:pPr>
              <a:lnSpc>
                <a:spcPct val="120000"/>
              </a:lnSpc>
              <a:spcBef>
                <a:spcPts val="0"/>
              </a:spcBef>
            </a:pPr>
            <a:r>
              <a:rPr lang="en-US" dirty="0">
                <a:effectLst/>
              </a:rPr>
              <a:t> </a:t>
            </a:r>
            <a:endParaRPr lang="en-AU" dirty="0">
              <a:effectLst/>
            </a:endParaRPr>
          </a:p>
          <a:p>
            <a:pPr>
              <a:lnSpc>
                <a:spcPct val="120000"/>
              </a:lnSpc>
              <a:spcBef>
                <a:spcPts val="0"/>
              </a:spcBef>
            </a:pPr>
            <a:r>
              <a:rPr lang="en-US" dirty="0">
                <a:effectLst/>
              </a:rPr>
              <a:t>CRITIQUE: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"brick" in "The soldier stood on a brick, which was like a wall"?</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"log" in "The soldier stepped over the log"?</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"flag" in "The soldier found a flag"?</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"bun" in "The soldier ate a bun, which he had bartered for"?</a:t>
            </a:r>
            <a:endParaRPr lang="en-AU" dirty="0">
              <a:effectLst/>
            </a:endParaRPr>
          </a:p>
          <a:p>
            <a:pPr>
              <a:lnSpc>
                <a:spcPct val="120000"/>
              </a:lnSpc>
              <a:spcBef>
                <a:spcPts val="0"/>
              </a:spcBef>
            </a:pPr>
            <a:r>
              <a:rPr lang="en-US" dirty="0">
                <a:effectLst/>
              </a:rPr>
              <a:t> </a:t>
            </a:r>
            <a:endParaRPr lang="en-US" dirty="0"/>
          </a:p>
        </p:txBody>
      </p:sp>
    </p:spTree>
    <p:extLst>
      <p:ext uri="{BB962C8B-B14F-4D97-AF65-F5344CB8AC3E}">
        <p14:creationId xmlns:p14="http://schemas.microsoft.com/office/powerpoint/2010/main" val="1251529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4</a:t>
            </a:r>
            <a:endParaRPr lang="en-US" dirty="0"/>
          </a:p>
        </p:txBody>
      </p:sp>
      <p:sp>
        <p:nvSpPr>
          <p:cNvPr id="3" name="Content Placeholder 2"/>
          <p:cNvSpPr>
            <a:spLocks noGrp="1"/>
          </p:cNvSpPr>
          <p:nvPr>
            <p:ph idx="1"/>
          </p:nvPr>
        </p:nvSpPr>
        <p:spPr/>
        <p:txBody>
          <a:bodyPr>
            <a:normAutofit fontScale="55000" lnSpcReduction="20000"/>
          </a:bodyPr>
          <a:lstStyle/>
          <a:p>
            <a:pPr>
              <a:lnSpc>
                <a:spcPct val="120000"/>
              </a:lnSpc>
              <a:spcBef>
                <a:spcPts val="0"/>
              </a:spcBef>
            </a:pPr>
            <a:r>
              <a:rPr lang="en-US" dirty="0">
                <a:effectLst/>
              </a:rPr>
              <a:t>DETAILED REASONING:</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"tofu" in "The soldier ate tofu"?</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"garbage bag" in "The soldier moved the garbage bag"?</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"nuts" in "The soldier chewed nuts at the theatre"?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"processed cheese" in "The soldier bit processed cheese"?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"cup" in "The soldier swallowed a cup of grape juice"?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"roll" in "The soldier ate a roll with vegan cheese"?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"peanut" in "The soldier nipped a peanut"?</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"nectarine" in "The soldier munched a nectarine"?</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"sugar" in "The soldier packed sugar in his bag"?</a:t>
            </a:r>
            <a:endParaRPr lang="en-AU" dirty="0">
              <a:effectLst/>
            </a:endParaRPr>
          </a:p>
          <a:p>
            <a:pPr>
              <a:lnSpc>
                <a:spcPct val="120000"/>
              </a:lnSpc>
              <a:spcBef>
                <a:spcPts val="0"/>
              </a:spcBef>
            </a:pPr>
            <a:r>
              <a:rPr lang="en-US" dirty="0">
                <a:effectLst/>
              </a:rPr>
              <a:t> </a:t>
            </a:r>
            <a:endParaRPr lang="en-AU" dirty="0">
              <a:effectLst/>
            </a:endParaRPr>
          </a:p>
          <a:p>
            <a:pPr lvl="0">
              <a:lnSpc>
                <a:spcPct val="120000"/>
              </a:lnSpc>
              <a:spcBef>
                <a:spcPts val="0"/>
              </a:spcBef>
            </a:pPr>
            <a:r>
              <a:rPr lang="en-US" dirty="0">
                <a:effectLst/>
              </a:rPr>
              <a:t>What are the x, y and z dimensions in </a:t>
            </a:r>
            <a:r>
              <a:rPr lang="en-US" dirty="0" err="1">
                <a:effectLst/>
              </a:rPr>
              <a:t>metres</a:t>
            </a:r>
            <a:r>
              <a:rPr lang="en-US" dirty="0">
                <a:effectLst/>
              </a:rPr>
              <a:t> of "ball" in "The soldier threw a ball in the air"?</a:t>
            </a:r>
            <a:endParaRPr lang="en-AU" dirty="0">
              <a:effectLst/>
            </a:endParaRPr>
          </a:p>
          <a:p>
            <a:pPr>
              <a:lnSpc>
                <a:spcPct val="120000"/>
              </a:lnSpc>
              <a:spcBef>
                <a:spcPts val="0"/>
              </a:spcBef>
            </a:pPr>
            <a:r>
              <a:rPr lang="en-US" dirty="0">
                <a:effectLst/>
              </a:rPr>
              <a:t> </a:t>
            </a:r>
            <a:endParaRPr lang="en-AU" dirty="0">
              <a:effectLst/>
            </a:endParaRPr>
          </a:p>
          <a:p>
            <a:endParaRPr lang="en-US" dirty="0"/>
          </a:p>
        </p:txBody>
      </p:sp>
    </p:spTree>
    <p:extLst>
      <p:ext uri="{BB962C8B-B14F-4D97-AF65-F5344CB8AC3E}">
        <p14:creationId xmlns:p14="http://schemas.microsoft.com/office/powerpoint/2010/main" val="339734503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5</a:t>
            </a:r>
            <a:endParaRPr lang="en-US" dirty="0"/>
          </a:p>
        </p:txBody>
      </p:sp>
      <p:sp>
        <p:nvSpPr>
          <p:cNvPr id="3" name="Content Placeholder 2"/>
          <p:cNvSpPr>
            <a:spLocks noGrp="1"/>
          </p:cNvSpPr>
          <p:nvPr>
            <p:ph idx="1"/>
          </p:nvPr>
        </p:nvSpPr>
        <p:spPr/>
        <p:txBody>
          <a:bodyPr>
            <a:normAutofit fontScale="47500" lnSpcReduction="20000"/>
          </a:bodyPr>
          <a:lstStyle/>
          <a:p>
            <a:pPr>
              <a:lnSpc>
                <a:spcPct val="120000"/>
              </a:lnSpc>
              <a:spcBef>
                <a:spcPts val="0"/>
              </a:spcBef>
            </a:pPr>
            <a:r>
              <a:rPr lang="en-US" dirty="0">
                <a:effectLst/>
              </a:rPr>
              <a:t>22.	What are the x, y and z dimensions in </a:t>
            </a:r>
            <a:r>
              <a:rPr lang="en-US" dirty="0" err="1">
                <a:effectLst/>
              </a:rPr>
              <a:t>metres</a:t>
            </a:r>
            <a:r>
              <a:rPr lang="en-US" dirty="0">
                <a:effectLst/>
              </a:rPr>
              <a:t> of "banana" in "The soldier peeled the banana"?</a:t>
            </a:r>
          </a:p>
          <a:p>
            <a:pPr>
              <a:lnSpc>
                <a:spcPct val="120000"/>
              </a:lnSpc>
              <a:spcBef>
                <a:spcPts val="0"/>
              </a:spcBef>
            </a:pPr>
            <a:endParaRPr lang="en-US" dirty="0">
              <a:effectLst/>
            </a:endParaRPr>
          </a:p>
          <a:p>
            <a:pPr>
              <a:lnSpc>
                <a:spcPct val="120000"/>
              </a:lnSpc>
              <a:spcBef>
                <a:spcPts val="0"/>
              </a:spcBef>
            </a:pPr>
            <a:r>
              <a:rPr lang="en-US" dirty="0">
                <a:effectLst/>
              </a:rPr>
              <a:t>23.	What are the x, y and z dimensions in </a:t>
            </a:r>
            <a:r>
              <a:rPr lang="en-US" dirty="0" err="1">
                <a:effectLst/>
              </a:rPr>
              <a:t>metres</a:t>
            </a:r>
            <a:r>
              <a:rPr lang="en-US" dirty="0">
                <a:effectLst/>
              </a:rPr>
              <a:t> of "orange" in "The soldier squeezed the orange"?</a:t>
            </a:r>
          </a:p>
          <a:p>
            <a:pPr>
              <a:lnSpc>
                <a:spcPct val="120000"/>
              </a:lnSpc>
              <a:spcBef>
                <a:spcPts val="0"/>
              </a:spcBef>
            </a:pPr>
            <a:endParaRPr lang="en-US" dirty="0">
              <a:effectLst/>
            </a:endParaRPr>
          </a:p>
          <a:p>
            <a:pPr>
              <a:lnSpc>
                <a:spcPct val="120000"/>
              </a:lnSpc>
              <a:spcBef>
                <a:spcPts val="0"/>
              </a:spcBef>
            </a:pPr>
            <a:r>
              <a:rPr lang="en-US" dirty="0">
                <a:effectLst/>
              </a:rPr>
              <a:t>24.	What are the x, y and z dimensions in </a:t>
            </a:r>
            <a:r>
              <a:rPr lang="en-US" dirty="0" err="1">
                <a:effectLst/>
              </a:rPr>
              <a:t>metres</a:t>
            </a:r>
            <a:r>
              <a:rPr lang="en-US" dirty="0">
                <a:effectLst/>
              </a:rPr>
              <a:t> of "mandarin" in "The soldier removed a segment from a mandarin"?</a:t>
            </a:r>
          </a:p>
          <a:p>
            <a:pPr>
              <a:lnSpc>
                <a:spcPct val="120000"/>
              </a:lnSpc>
              <a:spcBef>
                <a:spcPts val="0"/>
              </a:spcBef>
            </a:pPr>
            <a:endParaRPr lang="en-US" dirty="0">
              <a:effectLst/>
            </a:endParaRPr>
          </a:p>
          <a:p>
            <a:pPr>
              <a:lnSpc>
                <a:spcPct val="120000"/>
              </a:lnSpc>
              <a:spcBef>
                <a:spcPts val="0"/>
              </a:spcBef>
            </a:pPr>
            <a:r>
              <a:rPr lang="en-US" dirty="0">
                <a:effectLst/>
              </a:rPr>
              <a:t>25.	What are the x, y and z dimensions in </a:t>
            </a:r>
            <a:r>
              <a:rPr lang="en-US" dirty="0" err="1">
                <a:effectLst/>
              </a:rPr>
              <a:t>metres</a:t>
            </a:r>
            <a:r>
              <a:rPr lang="en-US" dirty="0">
                <a:effectLst/>
              </a:rPr>
              <a:t> of "bra" in "The soldier made a bra"?</a:t>
            </a:r>
          </a:p>
          <a:p>
            <a:pPr>
              <a:lnSpc>
                <a:spcPct val="120000"/>
              </a:lnSpc>
              <a:spcBef>
                <a:spcPts val="0"/>
              </a:spcBef>
            </a:pPr>
            <a:endParaRPr lang="en-US" dirty="0">
              <a:effectLst/>
            </a:endParaRPr>
          </a:p>
          <a:p>
            <a:pPr>
              <a:lnSpc>
                <a:spcPct val="120000"/>
              </a:lnSpc>
              <a:spcBef>
                <a:spcPts val="0"/>
              </a:spcBef>
            </a:pPr>
            <a:r>
              <a:rPr lang="en-US" dirty="0">
                <a:effectLst/>
              </a:rPr>
              <a:t>26.	What are the x, y and z dimensions in </a:t>
            </a:r>
            <a:r>
              <a:rPr lang="en-US" dirty="0" err="1">
                <a:effectLst/>
              </a:rPr>
              <a:t>metres</a:t>
            </a:r>
            <a:r>
              <a:rPr lang="en-US" dirty="0">
                <a:effectLst/>
              </a:rPr>
              <a:t> of "stand" in "The soldier jumped to touch the top of the stand"?</a:t>
            </a:r>
          </a:p>
          <a:p>
            <a:pPr>
              <a:lnSpc>
                <a:spcPct val="120000"/>
              </a:lnSpc>
              <a:spcBef>
                <a:spcPts val="0"/>
              </a:spcBef>
            </a:pPr>
            <a:endParaRPr lang="en-US" dirty="0">
              <a:effectLst/>
            </a:endParaRPr>
          </a:p>
          <a:p>
            <a:pPr>
              <a:lnSpc>
                <a:spcPct val="120000"/>
              </a:lnSpc>
              <a:spcBef>
                <a:spcPts val="0"/>
              </a:spcBef>
            </a:pPr>
            <a:r>
              <a:rPr lang="en-US" dirty="0">
                <a:effectLst/>
              </a:rPr>
              <a:t>27.	What are the x, y and z dimensions in </a:t>
            </a:r>
            <a:r>
              <a:rPr lang="en-US" dirty="0" err="1">
                <a:effectLst/>
              </a:rPr>
              <a:t>metres</a:t>
            </a:r>
            <a:r>
              <a:rPr lang="en-US" dirty="0">
                <a:effectLst/>
              </a:rPr>
              <a:t> of "ring" in "The soldier wore a ring"?</a:t>
            </a:r>
          </a:p>
          <a:p>
            <a:pPr>
              <a:lnSpc>
                <a:spcPct val="120000"/>
              </a:lnSpc>
              <a:spcBef>
                <a:spcPts val="0"/>
              </a:spcBef>
            </a:pPr>
            <a:endParaRPr lang="en-US" dirty="0">
              <a:effectLst/>
            </a:endParaRPr>
          </a:p>
          <a:p>
            <a:pPr>
              <a:lnSpc>
                <a:spcPct val="120000"/>
              </a:lnSpc>
              <a:spcBef>
                <a:spcPts val="0"/>
              </a:spcBef>
            </a:pPr>
            <a:r>
              <a:rPr lang="en-US" dirty="0">
                <a:effectLst/>
              </a:rPr>
              <a:t>28.	What are the x, y and z dimensions in </a:t>
            </a:r>
            <a:r>
              <a:rPr lang="en-US" dirty="0" err="1">
                <a:effectLst/>
              </a:rPr>
              <a:t>metres</a:t>
            </a:r>
            <a:r>
              <a:rPr lang="en-US" dirty="0">
                <a:effectLst/>
              </a:rPr>
              <a:t> of "watering container" in "The soldier watered the apricot tree with the watering container"?</a:t>
            </a:r>
          </a:p>
          <a:p>
            <a:pPr>
              <a:lnSpc>
                <a:spcPct val="120000"/>
              </a:lnSpc>
              <a:spcBef>
                <a:spcPts val="0"/>
              </a:spcBef>
            </a:pPr>
            <a:endParaRPr lang="en-US" dirty="0">
              <a:effectLst/>
            </a:endParaRPr>
          </a:p>
          <a:p>
            <a:pPr>
              <a:lnSpc>
                <a:spcPct val="120000"/>
              </a:lnSpc>
              <a:spcBef>
                <a:spcPts val="0"/>
              </a:spcBef>
            </a:pPr>
            <a:r>
              <a:rPr lang="en-US" dirty="0">
                <a:effectLst/>
              </a:rPr>
              <a:t>29.	What are the x, y and z dimensions in </a:t>
            </a:r>
            <a:r>
              <a:rPr lang="en-US" dirty="0" err="1">
                <a:effectLst/>
              </a:rPr>
              <a:t>metres</a:t>
            </a:r>
            <a:r>
              <a:rPr lang="en-US" dirty="0">
                <a:effectLst/>
              </a:rPr>
              <a:t> of "base" in "The soldier placed the base on the flat ground"?</a:t>
            </a:r>
          </a:p>
          <a:p>
            <a:pPr>
              <a:lnSpc>
                <a:spcPct val="120000"/>
              </a:lnSpc>
              <a:spcBef>
                <a:spcPts val="0"/>
              </a:spcBef>
            </a:pPr>
            <a:endParaRPr lang="en-US" dirty="0">
              <a:effectLst/>
            </a:endParaRPr>
          </a:p>
          <a:p>
            <a:pPr>
              <a:lnSpc>
                <a:spcPct val="120000"/>
              </a:lnSpc>
              <a:spcBef>
                <a:spcPts val="0"/>
              </a:spcBef>
            </a:pPr>
            <a:r>
              <a:rPr lang="en-US" dirty="0">
                <a:effectLst/>
              </a:rPr>
              <a:t>30.	What are the x, y and z dimensions in </a:t>
            </a:r>
            <a:r>
              <a:rPr lang="en-US" dirty="0" err="1">
                <a:effectLst/>
              </a:rPr>
              <a:t>metres</a:t>
            </a:r>
            <a:r>
              <a:rPr lang="en-US" dirty="0">
                <a:effectLst/>
              </a:rPr>
              <a:t> of "abdominal muscle exerciser" in "The soldier exercised his abdominal muscles with the abdominal muscle exerciser"?</a:t>
            </a:r>
          </a:p>
          <a:p>
            <a:pPr>
              <a:lnSpc>
                <a:spcPct val="120000"/>
              </a:lnSpc>
              <a:spcBef>
                <a:spcPts val="0"/>
              </a:spcBef>
            </a:pPr>
            <a:endParaRPr lang="en-US" dirty="0">
              <a:effectLst/>
            </a:endParaRPr>
          </a:p>
          <a:p>
            <a:pPr>
              <a:lnSpc>
                <a:spcPct val="120000"/>
              </a:lnSpc>
              <a:spcBef>
                <a:spcPts val="0"/>
              </a:spcBef>
            </a:pPr>
            <a:r>
              <a:rPr lang="en-US" dirty="0">
                <a:effectLst/>
              </a:rPr>
              <a:t>31.	What are the x, y and z dimensions in </a:t>
            </a:r>
            <a:r>
              <a:rPr lang="en-US" dirty="0" err="1">
                <a:effectLst/>
              </a:rPr>
              <a:t>metres</a:t>
            </a:r>
            <a:r>
              <a:rPr lang="en-US" dirty="0">
                <a:effectLst/>
              </a:rPr>
              <a:t> of "flask" in "The soldier gargled water from his </a:t>
            </a:r>
            <a:r>
              <a:rPr lang="en-US" dirty="0" smtClean="0">
                <a:effectLst/>
              </a:rPr>
              <a:t>flask”?</a:t>
            </a:r>
          </a:p>
          <a:p>
            <a:pPr>
              <a:lnSpc>
                <a:spcPct val="120000"/>
              </a:lnSpc>
              <a:spcBef>
                <a:spcPts val="0"/>
              </a:spcBef>
            </a:pPr>
            <a:endParaRPr lang="en-US" dirty="0" smtClean="0">
              <a:effectLst/>
            </a:endParaRPr>
          </a:p>
          <a:p>
            <a:pPr>
              <a:lnSpc>
                <a:spcPct val="120000"/>
              </a:lnSpc>
              <a:spcBef>
                <a:spcPts val="0"/>
              </a:spcBef>
            </a:pPr>
            <a:r>
              <a:rPr lang="en-US" dirty="0" smtClean="0">
                <a:effectLst/>
              </a:rPr>
              <a:t>32.	What </a:t>
            </a:r>
            <a:r>
              <a:rPr lang="en-US" dirty="0">
                <a:effectLst/>
              </a:rPr>
              <a:t>are the x, y and z dimensions in </a:t>
            </a:r>
            <a:r>
              <a:rPr lang="en-US" dirty="0" err="1">
                <a:effectLst/>
              </a:rPr>
              <a:t>metres</a:t>
            </a:r>
            <a:r>
              <a:rPr lang="en-US" dirty="0">
                <a:effectLst/>
              </a:rPr>
              <a:t> of "dried fig" in "The soldier chewed the dried fig"?</a:t>
            </a:r>
            <a:endParaRPr lang="en-AU" dirty="0">
              <a:effectLst/>
            </a:endParaRPr>
          </a:p>
          <a:p>
            <a:r>
              <a:rPr lang="en-US" dirty="0">
                <a:effectLst/>
              </a:rPr>
              <a:t> </a:t>
            </a:r>
            <a:r>
              <a:rPr lang="en-US" dirty="0" smtClean="0">
                <a:effectLst/>
              </a:rPr>
              <a:t>33.</a:t>
            </a:r>
            <a:r>
              <a:rPr lang="en-AU" dirty="0">
                <a:effectLst/>
              </a:rPr>
              <a:t>	</a:t>
            </a:r>
            <a:r>
              <a:rPr lang="en-US" dirty="0" smtClean="0">
                <a:effectLst/>
              </a:rPr>
              <a:t>What are the </a:t>
            </a:r>
            <a:r>
              <a:rPr lang="en-US" dirty="0">
                <a:effectLst/>
              </a:rPr>
              <a:t>x, y and z dimensions in </a:t>
            </a:r>
            <a:r>
              <a:rPr lang="en-US" dirty="0" err="1">
                <a:effectLst/>
              </a:rPr>
              <a:t>metres</a:t>
            </a:r>
            <a:r>
              <a:rPr lang="en-US" dirty="0">
                <a:effectLst/>
              </a:rPr>
              <a:t> of "shorts" in "The soldier ran on the spot in shorts"?</a:t>
            </a:r>
            <a:endParaRPr lang="en-AU" dirty="0">
              <a:effectLst/>
            </a:endParaRPr>
          </a:p>
          <a:p>
            <a:pPr>
              <a:lnSpc>
                <a:spcPct val="120000"/>
              </a:lnSpc>
              <a:spcBef>
                <a:spcPts val="0"/>
              </a:spcBef>
            </a:pPr>
            <a:endParaRPr lang="en-US" dirty="0">
              <a:effectLst/>
            </a:endParaRPr>
          </a:p>
        </p:txBody>
      </p:sp>
    </p:spTree>
    <p:extLst>
      <p:ext uri="{BB962C8B-B14F-4D97-AF65-F5344CB8AC3E}">
        <p14:creationId xmlns:p14="http://schemas.microsoft.com/office/powerpoint/2010/main" val="267922886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skip …</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6515192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Anarchy Quiz, p. 15</a:t>
            </a:r>
            <a:endParaRPr lang="en-US" dirty="0"/>
          </a:p>
        </p:txBody>
      </p:sp>
      <p:sp>
        <p:nvSpPr>
          <p:cNvPr id="3" name="Content Placeholder 2"/>
          <p:cNvSpPr>
            <a:spLocks noGrp="1"/>
          </p:cNvSpPr>
          <p:nvPr>
            <p:ph idx="1"/>
          </p:nvPr>
        </p:nvSpPr>
        <p:spPr/>
        <p:txBody>
          <a:bodyPr>
            <a:noAutofit/>
          </a:bodyPr>
          <a:lstStyle/>
          <a:p>
            <a:pPr>
              <a:spcBef>
                <a:spcPts val="0"/>
              </a:spcBef>
            </a:pPr>
            <a:r>
              <a:rPr lang="en-US" sz="1000" dirty="0" smtClean="0">
                <a:effectLst/>
              </a:rPr>
              <a:t>:</a:t>
            </a:r>
          </a:p>
          <a:p>
            <a:pPr>
              <a:spcBef>
                <a:spcPts val="0"/>
              </a:spcBef>
            </a:pPr>
            <a:r>
              <a:rPr lang="en-US" sz="1000" dirty="0" smtClean="0">
                <a:effectLst/>
              </a:rPr>
              <a:t>78.	What are the x, y and z dimensions in </a:t>
            </a:r>
            <a:r>
              <a:rPr lang="en-US" sz="1000" dirty="0" err="1" smtClean="0">
                <a:effectLst/>
              </a:rPr>
              <a:t>metres</a:t>
            </a:r>
            <a:r>
              <a:rPr lang="en-US" sz="1000" dirty="0" smtClean="0">
                <a:effectLst/>
              </a:rPr>
              <a:t> of "friend" in the sentence "The soldier found the friend of his who mentioned the same key phrase as him"?</a:t>
            </a:r>
          </a:p>
          <a:p>
            <a:pPr>
              <a:spcBef>
                <a:spcPts val="0"/>
              </a:spcBef>
            </a:pPr>
            <a:endParaRPr lang="en-US" sz="1000" dirty="0">
              <a:effectLst/>
            </a:endParaRPr>
          </a:p>
          <a:p>
            <a:pPr>
              <a:spcBef>
                <a:spcPts val="0"/>
              </a:spcBef>
            </a:pPr>
            <a:r>
              <a:rPr lang="en-US" sz="1000" dirty="0">
                <a:effectLst/>
              </a:rPr>
              <a:t>79.	What are the x, y and z dimensions in </a:t>
            </a:r>
            <a:r>
              <a:rPr lang="en-US" sz="1000" dirty="0" err="1">
                <a:effectLst/>
              </a:rPr>
              <a:t>metres</a:t>
            </a:r>
            <a:r>
              <a:rPr lang="en-US" sz="1000" dirty="0">
                <a:effectLst/>
              </a:rPr>
              <a:t> of "three friends" in the sentence "The soldier found two other friends, each of whom said the same key phrase as another one in the group"?</a:t>
            </a:r>
          </a:p>
          <a:p>
            <a:pPr>
              <a:spcBef>
                <a:spcPts val="0"/>
              </a:spcBef>
            </a:pPr>
            <a:endParaRPr lang="en-US" sz="1000" dirty="0">
              <a:effectLst/>
            </a:endParaRPr>
          </a:p>
          <a:p>
            <a:pPr>
              <a:spcBef>
                <a:spcPts val="0"/>
              </a:spcBef>
            </a:pPr>
            <a:r>
              <a:rPr lang="en-US" sz="1000" dirty="0">
                <a:effectLst/>
              </a:rPr>
              <a:t>80.	What are the x, y and z dimensions in </a:t>
            </a:r>
            <a:r>
              <a:rPr lang="en-US" sz="1000" dirty="0" err="1">
                <a:effectLst/>
              </a:rPr>
              <a:t>metres</a:t>
            </a:r>
            <a:r>
              <a:rPr lang="en-US" sz="1000" dirty="0">
                <a:effectLst/>
              </a:rPr>
              <a:t> of "objects" in the sentence "The soldier found objects representing what he and his three friends had said they needed together"?</a:t>
            </a:r>
          </a:p>
          <a:p>
            <a:pPr>
              <a:spcBef>
                <a:spcPts val="0"/>
              </a:spcBef>
            </a:pPr>
            <a:endParaRPr lang="en-US" sz="1000" dirty="0">
              <a:effectLst/>
            </a:endParaRPr>
          </a:p>
          <a:p>
            <a:pPr>
              <a:spcBef>
                <a:spcPts val="0"/>
              </a:spcBef>
            </a:pPr>
            <a:r>
              <a:rPr lang="en-US" sz="1000" dirty="0">
                <a:effectLst/>
              </a:rPr>
              <a:t>81.	What are the x, y and z dimensions in </a:t>
            </a:r>
            <a:r>
              <a:rPr lang="en-US" sz="1000" dirty="0" err="1">
                <a:effectLst/>
              </a:rPr>
              <a:t>metres</a:t>
            </a:r>
            <a:r>
              <a:rPr lang="en-US" sz="1000" dirty="0">
                <a:effectLst/>
              </a:rPr>
              <a:t> of "the library" in the sentence "The soldier checked the random place: the library"?</a:t>
            </a:r>
          </a:p>
          <a:p>
            <a:pPr>
              <a:spcBef>
                <a:spcPts val="0"/>
              </a:spcBef>
            </a:pPr>
            <a:endParaRPr lang="en-US" sz="1000" dirty="0">
              <a:effectLst/>
            </a:endParaRPr>
          </a:p>
          <a:p>
            <a:pPr>
              <a:spcBef>
                <a:spcPts val="0"/>
              </a:spcBef>
            </a:pPr>
            <a:r>
              <a:rPr lang="en-US" sz="1000" dirty="0">
                <a:effectLst/>
              </a:rPr>
              <a:t>82.	What are the x, y and z dimensions in </a:t>
            </a:r>
            <a:r>
              <a:rPr lang="en-US" sz="1000" dirty="0" err="1">
                <a:effectLst/>
              </a:rPr>
              <a:t>metres</a:t>
            </a:r>
            <a:r>
              <a:rPr lang="en-US" sz="1000" dirty="0">
                <a:effectLst/>
              </a:rPr>
              <a:t> of "the conference room" in the sentence "The soldier checked the conference room, in the library"?</a:t>
            </a:r>
          </a:p>
          <a:p>
            <a:pPr>
              <a:spcBef>
                <a:spcPts val="0"/>
              </a:spcBef>
            </a:pPr>
            <a:endParaRPr lang="en-US" sz="1000" dirty="0">
              <a:effectLst/>
            </a:endParaRPr>
          </a:p>
          <a:p>
            <a:pPr>
              <a:spcBef>
                <a:spcPts val="0"/>
              </a:spcBef>
            </a:pPr>
            <a:r>
              <a:rPr lang="en-US" sz="1000" dirty="0">
                <a:effectLst/>
              </a:rPr>
              <a:t>83.	What are the x, y and z dimensions in </a:t>
            </a:r>
            <a:r>
              <a:rPr lang="en-US" sz="1000" dirty="0" err="1">
                <a:effectLst/>
              </a:rPr>
              <a:t>metres</a:t>
            </a:r>
            <a:r>
              <a:rPr lang="en-US" sz="1000" dirty="0">
                <a:effectLst/>
              </a:rPr>
              <a:t> of "the </a:t>
            </a:r>
            <a:r>
              <a:rPr lang="en-US" sz="1000" dirty="0" err="1">
                <a:effectLst/>
              </a:rPr>
              <a:t>encyclopaedia</a:t>
            </a:r>
            <a:r>
              <a:rPr lang="en-US" sz="1000" dirty="0">
                <a:effectLst/>
              </a:rPr>
              <a:t>" in the sentence "The soldier read an article in the </a:t>
            </a:r>
            <a:r>
              <a:rPr lang="en-US" sz="1000" dirty="0" err="1">
                <a:effectLst/>
              </a:rPr>
              <a:t>encyclopaedia</a:t>
            </a:r>
            <a:r>
              <a:rPr lang="en-US" sz="1000" dirty="0">
                <a:effectLst/>
              </a:rPr>
              <a:t> to read widely"?</a:t>
            </a:r>
          </a:p>
          <a:p>
            <a:pPr>
              <a:spcBef>
                <a:spcPts val="0"/>
              </a:spcBef>
            </a:pPr>
            <a:endParaRPr lang="en-US" sz="1000" dirty="0">
              <a:effectLst/>
            </a:endParaRPr>
          </a:p>
          <a:p>
            <a:pPr>
              <a:spcBef>
                <a:spcPts val="0"/>
              </a:spcBef>
            </a:pPr>
            <a:r>
              <a:rPr lang="en-US" sz="1000" dirty="0">
                <a:effectLst/>
              </a:rPr>
              <a:t>84.	What are the x, y and z dimensions in </a:t>
            </a:r>
            <a:r>
              <a:rPr lang="en-US" sz="1000" dirty="0" err="1">
                <a:effectLst/>
              </a:rPr>
              <a:t>metres</a:t>
            </a:r>
            <a:r>
              <a:rPr lang="en-US" sz="1000" dirty="0">
                <a:effectLst/>
              </a:rPr>
              <a:t> of "the blank book" in the sentence "The soldier wrote his own </a:t>
            </a:r>
            <a:r>
              <a:rPr lang="en-US" sz="1000" dirty="0" err="1">
                <a:effectLst/>
              </a:rPr>
              <a:t>encyclopaedia</a:t>
            </a:r>
            <a:r>
              <a:rPr lang="en-US" sz="1000" dirty="0">
                <a:effectLst/>
              </a:rPr>
              <a:t> article in the blank book"?</a:t>
            </a:r>
          </a:p>
          <a:p>
            <a:pPr>
              <a:spcBef>
                <a:spcPts val="0"/>
              </a:spcBef>
            </a:pPr>
            <a:endParaRPr lang="en-US" sz="1000" dirty="0">
              <a:effectLst/>
            </a:endParaRPr>
          </a:p>
          <a:p>
            <a:pPr>
              <a:spcBef>
                <a:spcPts val="0"/>
              </a:spcBef>
            </a:pPr>
            <a:r>
              <a:rPr lang="en-US" sz="1000" dirty="0">
                <a:effectLst/>
              </a:rPr>
              <a:t>85.	What are the x, y and z dimensions in </a:t>
            </a:r>
            <a:r>
              <a:rPr lang="en-US" sz="1000" dirty="0" err="1">
                <a:effectLst/>
              </a:rPr>
              <a:t>metres</a:t>
            </a:r>
            <a:r>
              <a:rPr lang="en-US" sz="1000" dirty="0">
                <a:effectLst/>
              </a:rPr>
              <a:t> of "wheat biscuits" in the sentence "The soldier moistened wheat biscuits after he answered a girl friend's call"?</a:t>
            </a:r>
          </a:p>
          <a:p>
            <a:pPr>
              <a:spcBef>
                <a:spcPts val="0"/>
              </a:spcBef>
            </a:pPr>
            <a:endParaRPr lang="en-US" sz="1000" dirty="0">
              <a:effectLst/>
            </a:endParaRPr>
          </a:p>
          <a:p>
            <a:pPr>
              <a:spcBef>
                <a:spcPts val="0"/>
              </a:spcBef>
            </a:pPr>
            <a:r>
              <a:rPr lang="en-US" sz="1000" dirty="0">
                <a:effectLst/>
              </a:rPr>
              <a:t>86.	What are the x, y and z dimensions in </a:t>
            </a:r>
            <a:r>
              <a:rPr lang="en-US" sz="1000" dirty="0" err="1">
                <a:effectLst/>
              </a:rPr>
              <a:t>metres</a:t>
            </a:r>
            <a:r>
              <a:rPr lang="en-US" sz="1000" dirty="0">
                <a:effectLst/>
              </a:rPr>
              <a:t> of "glove" in the sentence "The soldier inserted his hand in his glove"?</a:t>
            </a:r>
          </a:p>
        </p:txBody>
      </p:sp>
    </p:spTree>
    <p:extLst>
      <p:ext uri="{BB962C8B-B14F-4D97-AF65-F5344CB8AC3E}">
        <p14:creationId xmlns:p14="http://schemas.microsoft.com/office/powerpoint/2010/main" val="4738086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Training for Schools and Universities</a:t>
            </a:r>
          </a:p>
        </p:txBody>
      </p:sp>
      <p:sp>
        <p:nvSpPr>
          <p:cNvPr id="3" name="Content Placeholder 2"/>
          <p:cNvSpPr>
            <a:spLocks noGrp="1"/>
          </p:cNvSpPr>
          <p:nvPr>
            <p:ph idx="1"/>
          </p:nvPr>
        </p:nvSpPr>
        <p:spPr/>
        <p:txBody>
          <a:bodyPr/>
          <a:lstStyle/>
          <a:p>
            <a:r>
              <a:rPr lang="en-US" dirty="0">
                <a:effectLst/>
              </a:rPr>
              <a:t>This course is the high quality version of the course like it, and shows detailed examination of all areas that are necessary to achieve </a:t>
            </a:r>
            <a:r>
              <a:rPr lang="en-US" dirty="0" smtClean="0">
                <a:effectLst/>
              </a:rPr>
              <a:t>its </a:t>
            </a:r>
            <a:r>
              <a:rPr lang="en-US" dirty="0">
                <a:effectLst/>
              </a:rPr>
              <a:t>goals.  Not only will the pedagogy component work in any current school or university, but assessment tools with its criteria made explicit as their own will also work in proposed </a:t>
            </a:r>
            <a:r>
              <a:rPr lang="en-US" dirty="0" err="1">
                <a:effectLst/>
              </a:rPr>
              <a:t>Lucianic</a:t>
            </a:r>
            <a:r>
              <a:rPr lang="en-US" dirty="0">
                <a:effectLst/>
              </a:rPr>
              <a:t> schools.</a:t>
            </a:r>
            <a:endParaRPr lang="en-AU" dirty="0">
              <a:effectLst/>
            </a:endParaRPr>
          </a:p>
          <a:p>
            <a:endParaRPr lang="en-US" dirty="0"/>
          </a:p>
        </p:txBody>
      </p:sp>
    </p:spTree>
    <p:extLst>
      <p:ext uri="{BB962C8B-B14F-4D97-AF65-F5344CB8AC3E}">
        <p14:creationId xmlns:p14="http://schemas.microsoft.com/office/powerpoint/2010/main" val="32981845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Pedagogical Principles</a:t>
            </a:r>
            <a:endParaRPr lang="en-US" dirty="0"/>
          </a:p>
        </p:txBody>
      </p:sp>
      <p:sp>
        <p:nvSpPr>
          <p:cNvPr id="3" name="Content Placeholder 2"/>
          <p:cNvSpPr>
            <a:spLocks noGrp="1"/>
          </p:cNvSpPr>
          <p:nvPr>
            <p:ph idx="1"/>
          </p:nvPr>
        </p:nvSpPr>
        <p:spPr/>
        <p:txBody>
          <a:bodyPr/>
          <a:lstStyle/>
          <a:p>
            <a:r>
              <a:rPr lang="en-AU" dirty="0" err="1">
                <a:effectLst/>
              </a:rPr>
              <a:t>Lucianity</a:t>
            </a:r>
            <a:r>
              <a:rPr lang="en-AU" dirty="0">
                <a:effectLst/>
              </a:rPr>
              <a:t> is the </a:t>
            </a:r>
            <a:r>
              <a:rPr lang="en-AU" dirty="0" err="1">
                <a:effectLst/>
              </a:rPr>
              <a:t>Lucianic</a:t>
            </a:r>
            <a:r>
              <a:rPr lang="en-AU" dirty="0">
                <a:effectLst/>
              </a:rPr>
              <a:t> Meditation technique (LM).  Each time the </a:t>
            </a:r>
            <a:r>
              <a:rPr lang="en-AU" dirty="0" err="1">
                <a:effectLst/>
              </a:rPr>
              <a:t>Lucianic</a:t>
            </a:r>
            <a:r>
              <a:rPr lang="en-AU" dirty="0">
                <a:effectLst/>
              </a:rPr>
              <a:t> mantra is said, A grade essays are </a:t>
            </a:r>
            <a:r>
              <a:rPr lang="en-AU" dirty="0" smtClean="0">
                <a:effectLst/>
              </a:rPr>
              <a:t>remembered.  </a:t>
            </a:r>
            <a:r>
              <a:rPr lang="en-AU" dirty="0">
                <a:effectLst/>
              </a:rPr>
              <a:t>A also deserves successful conception, employment, blessing or A in a school or University assignment.  These essays deserve A because they contain impactful sentences, which is what this </a:t>
            </a:r>
            <a:r>
              <a:rPr lang="en-AU" dirty="0" smtClean="0">
                <a:effectLst/>
              </a:rPr>
              <a:t>talk will </a:t>
            </a:r>
            <a:r>
              <a:rPr lang="en-AU" dirty="0">
                <a:effectLst/>
              </a:rPr>
              <a:t>train you to do. </a:t>
            </a:r>
            <a:endParaRPr lang="en-AU" dirty="0" smtClean="0">
              <a:effectLst/>
            </a:endParaRPr>
          </a:p>
          <a:p>
            <a:endParaRPr lang="en-US" dirty="0"/>
          </a:p>
        </p:txBody>
      </p:sp>
    </p:spTree>
    <p:extLst>
      <p:ext uri="{BB962C8B-B14F-4D97-AF65-F5344CB8AC3E}">
        <p14:creationId xmlns:p14="http://schemas.microsoft.com/office/powerpoint/2010/main" val="222391517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Ideas</a:t>
            </a:r>
            <a:r>
              <a:rPr lang="en-AU" dirty="0">
                <a:effectLst/>
              </a:rPr>
              <a:t> </a:t>
            </a:r>
            <a:endParaRPr lang="en-US" dirty="0"/>
          </a:p>
        </p:txBody>
      </p:sp>
      <p:sp>
        <p:nvSpPr>
          <p:cNvPr id="3" name="Content Placeholder 2"/>
          <p:cNvSpPr>
            <a:spLocks noGrp="1"/>
          </p:cNvSpPr>
          <p:nvPr>
            <p:ph idx="1"/>
          </p:nvPr>
        </p:nvSpPr>
        <p:spPr/>
        <p:txBody>
          <a:bodyPr>
            <a:normAutofit/>
          </a:bodyPr>
          <a:lstStyle/>
          <a:p>
            <a:r>
              <a:rPr lang="en-AU" dirty="0">
                <a:effectLst/>
              </a:rPr>
              <a:t>The following ideas should be represented in high quality work.</a:t>
            </a:r>
            <a:br>
              <a:rPr lang="en-AU" dirty="0">
                <a:effectLst/>
              </a:rPr>
            </a:br>
            <a:r>
              <a:rPr lang="en-AU" dirty="0">
                <a:effectLst/>
              </a:rPr>
              <a:t>1. Two uses</a:t>
            </a:r>
            <a:br>
              <a:rPr lang="en-AU" dirty="0">
                <a:effectLst/>
              </a:rPr>
            </a:br>
            <a:r>
              <a:rPr lang="en-AU" dirty="0">
                <a:effectLst/>
              </a:rPr>
              <a:t>Include two uses or ideas about an idea from your essay. For example, an apple is used to eat and contain seeds. Eating is useful because it helps keep us alive and seeds are useful because they help the species continue on to the next generation</a:t>
            </a:r>
            <a:r>
              <a:rPr lang="en-AU" dirty="0" smtClean="0">
                <a:effectLst/>
              </a:rPr>
              <a:t>.</a:t>
            </a:r>
            <a:endParaRPr lang="en-AU" dirty="0">
              <a:effectLst/>
            </a:endParaRPr>
          </a:p>
          <a:p>
            <a:endParaRPr lang="en-US" dirty="0"/>
          </a:p>
        </p:txBody>
      </p:sp>
    </p:spTree>
    <p:extLst>
      <p:ext uri="{BB962C8B-B14F-4D97-AF65-F5344CB8AC3E}">
        <p14:creationId xmlns:p14="http://schemas.microsoft.com/office/powerpoint/2010/main" val="364007346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a:t>
            </a:r>
            <a:endParaRPr lang="en-US" dirty="0"/>
          </a:p>
        </p:txBody>
      </p:sp>
      <p:sp>
        <p:nvSpPr>
          <p:cNvPr id="3" name="Content Placeholder 2"/>
          <p:cNvSpPr>
            <a:spLocks noGrp="1"/>
          </p:cNvSpPr>
          <p:nvPr>
            <p:ph idx="1"/>
          </p:nvPr>
        </p:nvSpPr>
        <p:spPr/>
        <p:txBody>
          <a:bodyPr/>
          <a:lstStyle/>
          <a:p>
            <a:r>
              <a:rPr lang="en-AU" dirty="0">
                <a:effectLst/>
              </a:rPr>
              <a:t>2. Future</a:t>
            </a:r>
            <a:br>
              <a:rPr lang="en-AU" dirty="0">
                <a:effectLst/>
              </a:rPr>
            </a:br>
            <a:r>
              <a:rPr lang="en-AU" dirty="0">
                <a:effectLst/>
              </a:rPr>
              <a:t>Think about how one of your ideas relates to the future. For example, students should learn to read so they can drive in later life.</a:t>
            </a:r>
          </a:p>
          <a:p>
            <a:endParaRPr lang="en-US" dirty="0"/>
          </a:p>
        </p:txBody>
      </p:sp>
    </p:spTree>
    <p:extLst>
      <p:ext uri="{BB962C8B-B14F-4D97-AF65-F5344CB8AC3E}">
        <p14:creationId xmlns:p14="http://schemas.microsoft.com/office/powerpoint/2010/main" val="7287853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a:t>
            </a:r>
            <a:endParaRPr lang="en-US" dirty="0"/>
          </a:p>
        </p:txBody>
      </p:sp>
      <p:sp>
        <p:nvSpPr>
          <p:cNvPr id="3" name="Content Placeholder 2"/>
          <p:cNvSpPr>
            <a:spLocks noGrp="1"/>
          </p:cNvSpPr>
          <p:nvPr>
            <p:ph idx="1"/>
          </p:nvPr>
        </p:nvSpPr>
        <p:spPr/>
        <p:txBody>
          <a:bodyPr/>
          <a:lstStyle/>
          <a:p>
            <a:r>
              <a:rPr lang="en-AU" dirty="0">
                <a:effectLst/>
              </a:rPr>
              <a:t>3. Two types</a:t>
            </a:r>
            <a:br>
              <a:rPr lang="en-AU" dirty="0">
                <a:effectLst/>
              </a:rPr>
            </a:br>
            <a:r>
              <a:rPr lang="en-AU" dirty="0">
                <a:effectLst/>
              </a:rPr>
              <a:t>Think about how two objects are co-ordinated in relation to each other. For example, milk softens </a:t>
            </a:r>
            <a:r>
              <a:rPr lang="en-AU" dirty="0" err="1">
                <a:effectLst/>
              </a:rPr>
              <a:t>weet-bix</a:t>
            </a:r>
            <a:r>
              <a:rPr lang="en-AU" dirty="0">
                <a:effectLst/>
              </a:rPr>
              <a:t>, making it easier to digest.</a:t>
            </a:r>
          </a:p>
          <a:p>
            <a:endParaRPr lang="en-US" dirty="0"/>
          </a:p>
        </p:txBody>
      </p:sp>
    </p:spTree>
    <p:extLst>
      <p:ext uri="{BB962C8B-B14F-4D97-AF65-F5344CB8AC3E}">
        <p14:creationId xmlns:p14="http://schemas.microsoft.com/office/powerpoint/2010/main" val="25884864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Breasoning</a:t>
            </a:r>
            <a:endParaRPr lang="en-US" dirty="0"/>
          </a:p>
        </p:txBody>
      </p:sp>
      <p:sp>
        <p:nvSpPr>
          <p:cNvPr id="3" name="Content Placeholder 2"/>
          <p:cNvSpPr>
            <a:spLocks noGrp="1"/>
          </p:cNvSpPr>
          <p:nvPr>
            <p:ph idx="1"/>
          </p:nvPr>
        </p:nvSpPr>
        <p:spPr/>
        <p:txBody>
          <a:bodyPr/>
          <a:lstStyle/>
          <a:p>
            <a:pPr marL="0" indent="0">
              <a:buNone/>
            </a:pPr>
            <a:r>
              <a:rPr lang="en-AU" dirty="0" smtClean="0">
                <a:effectLst/>
              </a:rPr>
              <a:t>Think </a:t>
            </a:r>
            <a:r>
              <a:rPr lang="en-AU" dirty="0">
                <a:effectLst/>
              </a:rPr>
              <a:t>of the measurements in the x, y and z dimensions of each object (their "</a:t>
            </a:r>
            <a:r>
              <a:rPr lang="en-AU" dirty="0" err="1">
                <a:effectLst/>
              </a:rPr>
              <a:t>breasonings</a:t>
            </a:r>
            <a:r>
              <a:rPr lang="en-AU" dirty="0">
                <a:effectLst/>
              </a:rPr>
              <a:t>")</a:t>
            </a:r>
            <a:r>
              <a:rPr lang="en-AU" dirty="0" smtClean="0">
                <a:effectLst/>
              </a:rPr>
              <a:t>.  </a:t>
            </a:r>
            <a:r>
              <a:rPr lang="en-AU" dirty="0" err="1" smtClean="0">
                <a:effectLst/>
              </a:rPr>
              <a:t>Breasonings</a:t>
            </a:r>
            <a:r>
              <a:rPr lang="en-AU" dirty="0" smtClean="0">
                <a:effectLst/>
              </a:rPr>
              <a:t> help </a:t>
            </a:r>
            <a:endParaRPr lang="en-AU" dirty="0">
              <a:effectLst/>
            </a:endParaRPr>
          </a:p>
          <a:p>
            <a:r>
              <a:rPr lang="en-AU" dirty="0">
                <a:effectLst/>
              </a:rPr>
              <a:t>e.g. apple’s </a:t>
            </a:r>
            <a:r>
              <a:rPr lang="en-AU" dirty="0" err="1">
                <a:effectLst/>
              </a:rPr>
              <a:t>breasonings</a:t>
            </a:r>
            <a:r>
              <a:rPr lang="en-AU" dirty="0">
                <a:effectLst/>
              </a:rPr>
              <a:t> are 0.06, 0.06 and 0.06 m </a:t>
            </a:r>
            <a:endParaRPr lang="en-AU" dirty="0" smtClean="0">
              <a:effectLst/>
            </a:endParaRPr>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489200" y="3680460"/>
            <a:ext cx="4165600" cy="2164080"/>
          </a:xfrm>
          <a:prstGeom prst="rect">
            <a:avLst/>
          </a:prstGeom>
          <a:solidFill>
            <a:schemeClr val="tx1"/>
          </a:solidFill>
          <a:ln>
            <a:noFill/>
          </a:ln>
        </p:spPr>
      </p:pic>
    </p:spTree>
    <p:extLst>
      <p:ext uri="{BB962C8B-B14F-4D97-AF65-F5344CB8AC3E}">
        <p14:creationId xmlns:p14="http://schemas.microsoft.com/office/powerpoint/2010/main" val="189526783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Rebreasoning</a:t>
            </a:r>
            <a:endParaRPr lang="en-US" dirty="0"/>
          </a:p>
        </p:txBody>
      </p:sp>
      <p:sp>
        <p:nvSpPr>
          <p:cNvPr id="3" name="Content Placeholder 2"/>
          <p:cNvSpPr>
            <a:spLocks noGrp="1"/>
          </p:cNvSpPr>
          <p:nvPr>
            <p:ph idx="1"/>
          </p:nvPr>
        </p:nvSpPr>
        <p:spPr>
          <a:xfrm>
            <a:off x="685800" y="1550894"/>
            <a:ext cx="7770813" cy="4575269"/>
          </a:xfrm>
        </p:spPr>
        <p:txBody>
          <a:bodyPr>
            <a:normAutofit/>
          </a:bodyPr>
          <a:lstStyle/>
          <a:p>
            <a:r>
              <a:rPr lang="en-AU" dirty="0" smtClean="0">
                <a:effectLst/>
              </a:rPr>
              <a:t>Think </a:t>
            </a:r>
            <a:r>
              <a:rPr lang="en-AU" dirty="0">
                <a:effectLst/>
              </a:rPr>
              <a:t>of the fact that the verb in a sentence describes the fact that the subject touches the object in a </a:t>
            </a:r>
            <a:r>
              <a:rPr lang="en-AU" dirty="0" smtClean="0">
                <a:effectLst/>
              </a:rPr>
              <a:t>sentence.</a:t>
            </a:r>
          </a:p>
          <a:p>
            <a:r>
              <a:rPr lang="en-AU" dirty="0" smtClean="0">
                <a:effectLst/>
              </a:rPr>
              <a:t>E.g</a:t>
            </a:r>
            <a:r>
              <a:rPr lang="en-AU" dirty="0">
                <a:effectLst/>
              </a:rPr>
              <a:t>. John touched the apple. </a:t>
            </a:r>
            <a:endParaRPr lang="en-US" dirty="0" smtClean="0">
              <a:effectLst/>
            </a:endParaRP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3048000"/>
            <a:ext cx="5080000" cy="3810000"/>
          </a:xfrm>
          <a:prstGeom prst="rect">
            <a:avLst/>
          </a:prstGeom>
          <a:noFill/>
          <a:ln>
            <a:noFill/>
          </a:ln>
        </p:spPr>
      </p:pic>
    </p:spTree>
    <p:extLst>
      <p:ext uri="{BB962C8B-B14F-4D97-AF65-F5344CB8AC3E}">
        <p14:creationId xmlns:p14="http://schemas.microsoft.com/office/powerpoint/2010/main" val="308940919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Breathsoning</a:t>
            </a:r>
            <a:endParaRPr lang="en-US" dirty="0"/>
          </a:p>
        </p:txBody>
      </p:sp>
      <p:sp>
        <p:nvSpPr>
          <p:cNvPr id="3" name="Content Placeholder 2"/>
          <p:cNvSpPr>
            <a:spLocks noGrp="1"/>
          </p:cNvSpPr>
          <p:nvPr>
            <p:ph idx="1"/>
          </p:nvPr>
        </p:nvSpPr>
        <p:spPr/>
        <p:txBody>
          <a:bodyPr/>
          <a:lstStyle/>
          <a:p>
            <a:pPr marL="0" indent="0">
              <a:buNone/>
            </a:pPr>
            <a:r>
              <a:rPr lang="en-AU" dirty="0" smtClean="0">
                <a:effectLst/>
              </a:rPr>
              <a:t>Think </a:t>
            </a:r>
            <a:r>
              <a:rPr lang="en-AU" dirty="0">
                <a:effectLst/>
              </a:rPr>
              <a:t>of an adjective (a "</a:t>
            </a:r>
            <a:r>
              <a:rPr lang="en-AU" dirty="0" err="1">
                <a:effectLst/>
              </a:rPr>
              <a:t>breathsoning</a:t>
            </a:r>
            <a:r>
              <a:rPr lang="en-AU" dirty="0">
                <a:effectLst/>
              </a:rPr>
              <a:t>"), which is a human judgement for each noun, i.e. the subject and object in a </a:t>
            </a:r>
            <a:r>
              <a:rPr lang="en-AU" dirty="0" smtClean="0">
                <a:effectLst/>
              </a:rPr>
              <a:t>sentence</a:t>
            </a:r>
          </a:p>
          <a:p>
            <a:pPr marL="0" indent="0">
              <a:buNone/>
            </a:pPr>
            <a:r>
              <a:rPr lang="en-AU" dirty="0" smtClean="0">
                <a:effectLst/>
              </a:rPr>
              <a:t>e.g</a:t>
            </a:r>
            <a:r>
              <a:rPr lang="en-AU" dirty="0">
                <a:effectLst/>
              </a:rPr>
              <a:t>. The apple is delicious</a:t>
            </a:r>
            <a:r>
              <a:rPr lang="en-AU" dirty="0" smtClean="0">
                <a:effectLst/>
              </a:rPr>
              <a:t>.</a:t>
            </a:r>
          </a:p>
          <a:p>
            <a:pPr marL="0" indent="0">
              <a:buNone/>
            </a:pPr>
            <a:endParaRPr lang="en-AU" dirty="0">
              <a:effectLst/>
            </a:endParaRP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672167" y="4216083"/>
            <a:ext cx="5080000" cy="1910080"/>
          </a:xfrm>
          <a:prstGeom prst="rect">
            <a:avLst/>
          </a:prstGeom>
          <a:noFill/>
          <a:ln>
            <a:noFill/>
          </a:ln>
        </p:spPr>
      </p:pic>
    </p:spTree>
    <p:extLst>
      <p:ext uri="{BB962C8B-B14F-4D97-AF65-F5344CB8AC3E}">
        <p14:creationId xmlns:p14="http://schemas.microsoft.com/office/powerpoint/2010/main" val="37773114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Rebreathsoning</a:t>
            </a:r>
            <a:endParaRPr lang="en-US" dirty="0"/>
          </a:p>
        </p:txBody>
      </p:sp>
      <p:sp>
        <p:nvSpPr>
          <p:cNvPr id="3" name="Content Placeholder 2"/>
          <p:cNvSpPr>
            <a:spLocks noGrp="1"/>
          </p:cNvSpPr>
          <p:nvPr>
            <p:ph idx="1"/>
          </p:nvPr>
        </p:nvSpPr>
        <p:spPr/>
        <p:txBody>
          <a:bodyPr/>
          <a:lstStyle/>
          <a:p>
            <a:pPr marL="0" indent="0">
              <a:buNone/>
            </a:pPr>
            <a:r>
              <a:rPr lang="en-AU" dirty="0" smtClean="0">
                <a:effectLst/>
              </a:rPr>
              <a:t>Think </a:t>
            </a:r>
            <a:r>
              <a:rPr lang="en-AU" dirty="0">
                <a:effectLst/>
              </a:rPr>
              <a:t>of an adverb (called a "</a:t>
            </a:r>
            <a:r>
              <a:rPr lang="en-AU" dirty="0" err="1">
                <a:effectLst/>
              </a:rPr>
              <a:t>rebreathsoning</a:t>
            </a:r>
            <a:r>
              <a:rPr lang="en-AU" dirty="0">
                <a:effectLst/>
              </a:rPr>
              <a:t>"), which is a human judgement for each verb. </a:t>
            </a:r>
            <a:endParaRPr lang="en-AU" dirty="0" smtClean="0">
              <a:effectLst/>
            </a:endParaRPr>
          </a:p>
          <a:p>
            <a:pPr marL="0" indent="0">
              <a:buNone/>
            </a:pPr>
            <a:r>
              <a:rPr lang="en-AU" dirty="0" smtClean="0">
                <a:effectLst/>
              </a:rPr>
              <a:t>e.g</a:t>
            </a:r>
            <a:r>
              <a:rPr lang="en-AU" dirty="0">
                <a:effectLst/>
              </a:rPr>
              <a:t>. John carefully look at the apple.</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3429000"/>
            <a:ext cx="5080000" cy="2275840"/>
          </a:xfrm>
          <a:prstGeom prst="rect">
            <a:avLst/>
          </a:prstGeom>
          <a:noFill/>
          <a:ln>
            <a:noFill/>
          </a:ln>
        </p:spPr>
      </p:pic>
    </p:spTree>
    <p:extLst>
      <p:ext uri="{BB962C8B-B14F-4D97-AF65-F5344CB8AC3E}">
        <p14:creationId xmlns:p14="http://schemas.microsoft.com/office/powerpoint/2010/main" val="41661958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Space </a:t>
            </a:r>
            <a:r>
              <a:rPr lang="en-US" dirty="0" smtClean="0">
                <a:effectLst/>
              </a:rPr>
              <a:t>Tests</a:t>
            </a:r>
            <a:r>
              <a:rPr lang="en-AU" dirty="0" smtClean="0">
                <a:effectLst/>
              </a:rPr>
              <a:t> - Room</a:t>
            </a:r>
            <a:endParaRPr lang="en-US" dirty="0"/>
          </a:p>
        </p:txBody>
      </p:sp>
      <p:sp>
        <p:nvSpPr>
          <p:cNvPr id="3" name="Content Placeholder 2"/>
          <p:cNvSpPr>
            <a:spLocks noGrp="1"/>
          </p:cNvSpPr>
          <p:nvPr>
            <p:ph idx="1"/>
          </p:nvPr>
        </p:nvSpPr>
        <p:spPr>
          <a:xfrm>
            <a:off x="685800" y="1550894"/>
            <a:ext cx="7770813" cy="4575269"/>
          </a:xfrm>
        </p:spPr>
        <p:txBody>
          <a:bodyPr/>
          <a:lstStyle/>
          <a:p>
            <a:r>
              <a:rPr lang="en-AU" dirty="0" smtClean="0">
                <a:effectLst/>
              </a:rPr>
              <a:t>a</a:t>
            </a:r>
            <a:r>
              <a:rPr lang="en-AU" dirty="0">
                <a:effectLst/>
              </a:rPr>
              <a:t>. Which room is the proposition set in?</a:t>
            </a:r>
          </a:p>
          <a:p>
            <a:r>
              <a:rPr lang="en-AU" dirty="0" smtClean="0">
                <a:effectLst/>
              </a:rPr>
              <a:t>e.g</a:t>
            </a:r>
            <a:r>
              <a:rPr lang="en-AU" dirty="0">
                <a:effectLst/>
              </a:rPr>
              <a:t>. “I ate dinner in the dining room”. </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966720"/>
            <a:ext cx="5080000" cy="3718560"/>
          </a:xfrm>
          <a:prstGeom prst="rect">
            <a:avLst/>
          </a:prstGeom>
          <a:noFill/>
          <a:ln>
            <a:noFill/>
          </a:ln>
        </p:spPr>
      </p:pic>
    </p:spTree>
    <p:extLst>
      <p:ext uri="{BB962C8B-B14F-4D97-AF65-F5344CB8AC3E}">
        <p14:creationId xmlns:p14="http://schemas.microsoft.com/office/powerpoint/2010/main" val="2700904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of Room</a:t>
            </a:r>
            <a:endParaRPr lang="en-US" dirty="0"/>
          </a:p>
        </p:txBody>
      </p:sp>
      <p:sp>
        <p:nvSpPr>
          <p:cNvPr id="3" name="Content Placeholder 2"/>
          <p:cNvSpPr>
            <a:spLocks noGrp="1"/>
          </p:cNvSpPr>
          <p:nvPr>
            <p:ph idx="1"/>
          </p:nvPr>
        </p:nvSpPr>
        <p:spPr/>
        <p:txBody>
          <a:bodyPr/>
          <a:lstStyle/>
          <a:p>
            <a:r>
              <a:rPr lang="en-AU" dirty="0">
                <a:effectLst/>
              </a:rPr>
              <a:t>b. Which part of the room is it set in</a:t>
            </a:r>
            <a:r>
              <a:rPr lang="en-AU" dirty="0" smtClean="0">
                <a:effectLst/>
              </a:rPr>
              <a:t>?</a:t>
            </a:r>
            <a:endParaRPr lang="en-AU" dirty="0">
              <a:effectLst/>
            </a:endParaRPr>
          </a:p>
          <a:p>
            <a:r>
              <a:rPr lang="en-AU" dirty="0">
                <a:effectLst/>
              </a:rPr>
              <a:t>e.g. “I ate dinner sitting in the first seat at the table”.</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3186006"/>
            <a:ext cx="5080000" cy="3322320"/>
          </a:xfrm>
          <a:prstGeom prst="rect">
            <a:avLst/>
          </a:prstGeom>
          <a:noFill/>
          <a:ln>
            <a:noFill/>
          </a:ln>
        </p:spPr>
      </p:pic>
    </p:spTree>
    <p:extLst>
      <p:ext uri="{BB962C8B-B14F-4D97-AF65-F5344CB8AC3E}">
        <p14:creationId xmlns:p14="http://schemas.microsoft.com/office/powerpoint/2010/main" val="7207426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a:t>
            </a:r>
            <a:endParaRPr lang="en-US" dirty="0"/>
          </a:p>
        </p:txBody>
      </p:sp>
      <p:sp>
        <p:nvSpPr>
          <p:cNvPr id="3" name="Content Placeholder 2"/>
          <p:cNvSpPr>
            <a:spLocks noGrp="1"/>
          </p:cNvSpPr>
          <p:nvPr>
            <p:ph idx="1"/>
          </p:nvPr>
        </p:nvSpPr>
        <p:spPr/>
        <p:txBody>
          <a:bodyPr/>
          <a:lstStyle/>
          <a:p>
            <a:r>
              <a:rPr lang="en-AU" dirty="0">
                <a:effectLst/>
              </a:rPr>
              <a:t>c. Which direction is the person facing</a:t>
            </a:r>
            <a:r>
              <a:rPr lang="en-AU" dirty="0" smtClean="0">
                <a:effectLst/>
              </a:rPr>
              <a:t>?</a:t>
            </a:r>
            <a:endParaRPr lang="en-AU" dirty="0">
              <a:effectLst/>
            </a:endParaRPr>
          </a:p>
          <a:p>
            <a:r>
              <a:rPr lang="en-AU" dirty="0">
                <a:effectLst/>
              </a:rPr>
              <a:t>e.g. “I looked at my dinner facing east”.</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3269509"/>
            <a:ext cx="5080000" cy="3322320"/>
          </a:xfrm>
          <a:prstGeom prst="rect">
            <a:avLst/>
          </a:prstGeom>
          <a:noFill/>
          <a:ln>
            <a:noFill/>
          </a:ln>
        </p:spPr>
      </p:pic>
    </p:spTree>
    <p:extLst>
      <p:ext uri="{BB962C8B-B14F-4D97-AF65-F5344CB8AC3E}">
        <p14:creationId xmlns:p14="http://schemas.microsoft.com/office/powerpoint/2010/main" val="7116580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Time </a:t>
            </a:r>
            <a:r>
              <a:rPr lang="en-US" dirty="0" smtClean="0">
                <a:effectLst/>
              </a:rPr>
              <a:t>Tests</a:t>
            </a:r>
            <a:r>
              <a:rPr lang="en-AU" dirty="0" smtClean="0">
                <a:effectLst/>
              </a:rPr>
              <a:t> – Time to Prepare</a:t>
            </a:r>
            <a:endParaRPr lang="en-US" dirty="0"/>
          </a:p>
        </p:txBody>
      </p:sp>
      <p:sp>
        <p:nvSpPr>
          <p:cNvPr id="3" name="Content Placeholder 2"/>
          <p:cNvSpPr>
            <a:spLocks noGrp="1"/>
          </p:cNvSpPr>
          <p:nvPr>
            <p:ph idx="1"/>
          </p:nvPr>
        </p:nvSpPr>
        <p:spPr>
          <a:xfrm>
            <a:off x="685800" y="1396999"/>
            <a:ext cx="7770813" cy="4729163"/>
          </a:xfrm>
        </p:spPr>
        <p:txBody>
          <a:bodyPr/>
          <a:lstStyle/>
          <a:p>
            <a:r>
              <a:rPr lang="en-US" dirty="0" smtClean="0">
                <a:effectLst/>
              </a:rPr>
              <a:t>Time </a:t>
            </a:r>
            <a:r>
              <a:rPr lang="en-US" dirty="0">
                <a:effectLst/>
              </a:rPr>
              <a:t>Tests</a:t>
            </a:r>
            <a:endParaRPr lang="en-AU" dirty="0">
              <a:effectLst/>
            </a:endParaRPr>
          </a:p>
          <a:p>
            <a:r>
              <a:rPr lang="en-AU" dirty="0">
                <a:effectLst/>
              </a:rPr>
              <a:t>a. Test that there is enough time to prepare for the action</a:t>
            </a:r>
            <a:r>
              <a:rPr lang="en-AU" dirty="0" smtClean="0">
                <a:effectLst/>
              </a:rPr>
              <a:t>.</a:t>
            </a:r>
            <a:endParaRPr lang="en-AU" dirty="0">
              <a:effectLst/>
            </a:endParaRPr>
          </a:p>
          <a:p>
            <a:r>
              <a:rPr lang="en-AU" dirty="0">
                <a:effectLst/>
              </a:rPr>
              <a:t>e.g. John lifted up the apple. </a:t>
            </a:r>
            <a:endParaRPr lang="en-AU" dirty="0" smtClean="0">
              <a:effectLst/>
            </a:endParaRP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862667" y="3139440"/>
            <a:ext cx="5080000" cy="3718560"/>
          </a:xfrm>
          <a:prstGeom prst="rect">
            <a:avLst/>
          </a:prstGeom>
          <a:noFill/>
          <a:ln>
            <a:noFill/>
          </a:ln>
        </p:spPr>
      </p:pic>
    </p:spTree>
    <p:extLst>
      <p:ext uri="{BB962C8B-B14F-4D97-AF65-F5344CB8AC3E}">
        <p14:creationId xmlns:p14="http://schemas.microsoft.com/office/powerpoint/2010/main" val="389352365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to Do</a:t>
            </a:r>
            <a:endParaRPr lang="en-US" dirty="0"/>
          </a:p>
        </p:txBody>
      </p:sp>
      <p:sp>
        <p:nvSpPr>
          <p:cNvPr id="3" name="Content Placeholder 2"/>
          <p:cNvSpPr>
            <a:spLocks noGrp="1"/>
          </p:cNvSpPr>
          <p:nvPr>
            <p:ph idx="1"/>
          </p:nvPr>
        </p:nvSpPr>
        <p:spPr>
          <a:xfrm>
            <a:off x="685800" y="1550894"/>
            <a:ext cx="7770813" cy="4575269"/>
          </a:xfrm>
        </p:spPr>
        <p:txBody>
          <a:bodyPr/>
          <a:lstStyle/>
          <a:p>
            <a:r>
              <a:rPr lang="en-AU" dirty="0">
                <a:effectLst/>
              </a:rPr>
              <a:t>b. Test that there is enough time to do the action</a:t>
            </a:r>
            <a:r>
              <a:rPr lang="en-AU" dirty="0" smtClean="0">
                <a:effectLst/>
              </a:rPr>
              <a:t>.</a:t>
            </a:r>
            <a:endParaRPr lang="en-AU" dirty="0">
              <a:effectLst/>
            </a:endParaRPr>
          </a:p>
          <a:p>
            <a:r>
              <a:rPr lang="en-AU" dirty="0">
                <a:effectLst/>
              </a:rPr>
              <a:t>e.g. “John ate the apple”.</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924387"/>
            <a:ext cx="5080000" cy="3718560"/>
          </a:xfrm>
          <a:prstGeom prst="rect">
            <a:avLst/>
          </a:prstGeom>
          <a:noFill/>
          <a:ln>
            <a:noFill/>
          </a:ln>
        </p:spPr>
      </p:pic>
    </p:spTree>
    <p:extLst>
      <p:ext uri="{BB962C8B-B14F-4D97-AF65-F5344CB8AC3E}">
        <p14:creationId xmlns:p14="http://schemas.microsoft.com/office/powerpoint/2010/main" val="421572264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To Finish</a:t>
            </a:r>
            <a:endParaRPr lang="en-US" dirty="0"/>
          </a:p>
        </p:txBody>
      </p:sp>
      <p:sp>
        <p:nvSpPr>
          <p:cNvPr id="3" name="Content Placeholder 2"/>
          <p:cNvSpPr>
            <a:spLocks noGrp="1"/>
          </p:cNvSpPr>
          <p:nvPr>
            <p:ph idx="1"/>
          </p:nvPr>
        </p:nvSpPr>
        <p:spPr>
          <a:xfrm>
            <a:off x="685800" y="1550894"/>
            <a:ext cx="7770813" cy="4575269"/>
          </a:xfrm>
        </p:spPr>
        <p:txBody>
          <a:bodyPr/>
          <a:lstStyle/>
          <a:p>
            <a:r>
              <a:rPr lang="en-AU" dirty="0">
                <a:effectLst/>
              </a:rPr>
              <a:t>c. Test that there is enough time to complete the action, </a:t>
            </a:r>
          </a:p>
          <a:p>
            <a:r>
              <a:rPr lang="en-AU" dirty="0" smtClean="0">
                <a:effectLst/>
              </a:rPr>
              <a:t>e.g</a:t>
            </a:r>
            <a:r>
              <a:rPr lang="en-AU" dirty="0">
                <a:effectLst/>
              </a:rPr>
              <a:t>. John threw away the apple core.</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924386"/>
            <a:ext cx="5080000" cy="3718560"/>
          </a:xfrm>
          <a:prstGeom prst="rect">
            <a:avLst/>
          </a:prstGeom>
          <a:noFill/>
          <a:ln>
            <a:noFill/>
          </a:ln>
        </p:spPr>
      </p:pic>
    </p:spTree>
    <p:extLst>
      <p:ext uri="{BB962C8B-B14F-4D97-AF65-F5344CB8AC3E}">
        <p14:creationId xmlns:p14="http://schemas.microsoft.com/office/powerpoint/2010/main" val="411942329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many </a:t>
            </a:r>
            <a:r>
              <a:rPr lang="en-US" dirty="0" err="1" smtClean="0"/>
              <a:t>breasonings</a:t>
            </a:r>
            <a:r>
              <a:rPr lang="en-US" dirty="0" smtClean="0"/>
              <a:t> do I need for 80%?</a:t>
            </a:r>
            <a:endParaRPr lang="en-US" dirty="0"/>
          </a:p>
        </p:txBody>
      </p:sp>
      <p:sp>
        <p:nvSpPr>
          <p:cNvPr id="3" name="Content Placeholder 2"/>
          <p:cNvSpPr>
            <a:spLocks noGrp="1"/>
          </p:cNvSpPr>
          <p:nvPr>
            <p:ph idx="1"/>
          </p:nvPr>
        </p:nvSpPr>
        <p:spPr/>
        <p:txBody>
          <a:bodyPr/>
          <a:lstStyle/>
          <a:p>
            <a:r>
              <a:rPr lang="en-US" dirty="0" smtClean="0"/>
              <a:t>Exposition: 5 </a:t>
            </a:r>
            <a:r>
              <a:rPr lang="en-US" dirty="0" err="1" smtClean="0"/>
              <a:t>br</a:t>
            </a:r>
            <a:endParaRPr lang="en-US" dirty="0" smtClean="0"/>
          </a:p>
          <a:p>
            <a:r>
              <a:rPr lang="en-US" dirty="0" smtClean="0"/>
              <a:t>Critique: 5 </a:t>
            </a:r>
            <a:r>
              <a:rPr lang="en-US" dirty="0" err="1" smtClean="0"/>
              <a:t>br</a:t>
            </a:r>
            <a:endParaRPr lang="en-US" dirty="0" smtClean="0"/>
          </a:p>
          <a:p>
            <a:r>
              <a:rPr lang="en-US" dirty="0" smtClean="0"/>
              <a:t>Detailed Reasoning: 25 </a:t>
            </a:r>
            <a:r>
              <a:rPr lang="en-US" dirty="0" err="1" smtClean="0"/>
              <a:t>br</a:t>
            </a:r>
            <a:endParaRPr lang="en-US" dirty="0" smtClean="0"/>
          </a:p>
          <a:p>
            <a:r>
              <a:rPr lang="en-US" dirty="0" smtClean="0"/>
              <a:t>Mind Map: 50 </a:t>
            </a:r>
            <a:r>
              <a:rPr lang="en-US" dirty="0" err="1" smtClean="0"/>
              <a:t>br</a:t>
            </a:r>
            <a:endParaRPr lang="en-US" dirty="0" smtClean="0"/>
          </a:p>
          <a:p>
            <a:r>
              <a:rPr lang="en-US" b="1" dirty="0" smtClean="0"/>
              <a:t>Total: 85 </a:t>
            </a:r>
            <a:r>
              <a:rPr lang="en-US" b="1" dirty="0" err="1" smtClean="0"/>
              <a:t>br</a:t>
            </a:r>
            <a:endParaRPr lang="en-US" b="1" dirty="0"/>
          </a:p>
        </p:txBody>
      </p:sp>
    </p:spTree>
    <p:extLst>
      <p:ext uri="{BB962C8B-B14F-4D97-AF65-F5344CB8AC3E}">
        <p14:creationId xmlns:p14="http://schemas.microsoft.com/office/powerpoint/2010/main" val="372056737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many </a:t>
            </a:r>
            <a:r>
              <a:rPr lang="en-US" dirty="0" err="1" smtClean="0"/>
              <a:t>breasonings</a:t>
            </a:r>
            <a:r>
              <a:rPr lang="en-US" dirty="0" smtClean="0"/>
              <a:t> do I need for 90%?</a:t>
            </a:r>
            <a:endParaRPr lang="en-US" dirty="0"/>
          </a:p>
        </p:txBody>
      </p:sp>
      <p:sp>
        <p:nvSpPr>
          <p:cNvPr id="3" name="Content Placeholder 2"/>
          <p:cNvSpPr>
            <a:spLocks noGrp="1"/>
          </p:cNvSpPr>
          <p:nvPr>
            <p:ph idx="1"/>
          </p:nvPr>
        </p:nvSpPr>
        <p:spPr/>
        <p:txBody>
          <a:bodyPr>
            <a:normAutofit/>
          </a:bodyPr>
          <a:lstStyle/>
          <a:p>
            <a:r>
              <a:rPr lang="en-US" dirty="0" smtClean="0"/>
              <a:t>Idea others in this group are connected with: </a:t>
            </a:r>
            <a:r>
              <a:rPr lang="en-US" dirty="0"/>
              <a:t>1</a:t>
            </a:r>
            <a:r>
              <a:rPr lang="en-US" dirty="0" smtClean="0"/>
              <a:t> </a:t>
            </a:r>
            <a:r>
              <a:rPr lang="en-US" dirty="0" err="1" smtClean="0"/>
              <a:t>br</a:t>
            </a:r>
            <a:endParaRPr lang="en-US" dirty="0" smtClean="0"/>
          </a:p>
          <a:p>
            <a:r>
              <a:rPr lang="en-US" dirty="0" smtClean="0"/>
              <a:t>9 ideas connected to first idea: 9 </a:t>
            </a:r>
            <a:r>
              <a:rPr lang="en-US" dirty="0" err="1" smtClean="0"/>
              <a:t>br</a:t>
            </a:r>
            <a:endParaRPr lang="en-US" dirty="0" smtClean="0"/>
          </a:p>
          <a:p>
            <a:r>
              <a:rPr lang="en-US" dirty="0"/>
              <a:t>2 </a:t>
            </a:r>
            <a:r>
              <a:rPr lang="en-US" dirty="0" err="1"/>
              <a:t>breathsoning</a:t>
            </a:r>
            <a:r>
              <a:rPr lang="en-US" dirty="0"/>
              <a:t>-related (human judgment of object) ideas connected to 2 of the 9 ideas: 2 </a:t>
            </a:r>
            <a:r>
              <a:rPr lang="en-US" dirty="0" err="1"/>
              <a:t>br</a:t>
            </a:r>
            <a:endParaRPr lang="en-US" dirty="0"/>
          </a:p>
          <a:p>
            <a:r>
              <a:rPr lang="en-US" dirty="0" smtClean="0"/>
              <a:t>1 </a:t>
            </a:r>
            <a:r>
              <a:rPr lang="en-US" dirty="0" err="1" smtClean="0"/>
              <a:t>rebreathsoning</a:t>
            </a:r>
            <a:r>
              <a:rPr lang="en-US" dirty="0"/>
              <a:t>-related (human judgment of </a:t>
            </a:r>
            <a:r>
              <a:rPr lang="en-US" dirty="0" smtClean="0"/>
              <a:t>verb) </a:t>
            </a:r>
            <a:r>
              <a:rPr lang="en-US" dirty="0"/>
              <a:t>ideas connected to </a:t>
            </a:r>
            <a:r>
              <a:rPr lang="en-US" dirty="0" smtClean="0"/>
              <a:t>1 </a:t>
            </a:r>
            <a:r>
              <a:rPr lang="en-US" dirty="0"/>
              <a:t>of the 9 ideas: </a:t>
            </a:r>
            <a:r>
              <a:rPr lang="en-US" dirty="0" smtClean="0"/>
              <a:t>1 </a:t>
            </a:r>
            <a:r>
              <a:rPr lang="en-US" dirty="0" err="1" smtClean="0"/>
              <a:t>br</a:t>
            </a:r>
            <a:endParaRPr lang="en-US" dirty="0" smtClean="0"/>
          </a:p>
          <a:p>
            <a:r>
              <a:rPr lang="en-US" dirty="0" smtClean="0"/>
              <a:t>This group x 10 = 19 x 10 = </a:t>
            </a:r>
            <a:r>
              <a:rPr lang="en-US" b="1" dirty="0" smtClean="0"/>
              <a:t>Total 130 </a:t>
            </a:r>
            <a:r>
              <a:rPr lang="en-US" b="1" dirty="0" err="1" smtClean="0"/>
              <a:t>br</a:t>
            </a:r>
            <a:endParaRPr lang="en-US" b="1" dirty="0" smtClean="0"/>
          </a:p>
          <a:p>
            <a:endParaRPr lang="en-US" b="1" dirty="0"/>
          </a:p>
        </p:txBody>
      </p:sp>
    </p:spTree>
    <p:extLst>
      <p:ext uri="{BB962C8B-B14F-4D97-AF65-F5344CB8AC3E}">
        <p14:creationId xmlns:p14="http://schemas.microsoft.com/office/powerpoint/2010/main" val="324074731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many </a:t>
            </a:r>
            <a:r>
              <a:rPr lang="en-US" dirty="0" err="1" smtClean="0"/>
              <a:t>breasonings</a:t>
            </a:r>
            <a:r>
              <a:rPr lang="en-US" dirty="0" smtClean="0"/>
              <a:t> do I need for 100%?</a:t>
            </a:r>
            <a:endParaRPr lang="en-US" dirty="0"/>
          </a:p>
        </p:txBody>
      </p:sp>
      <p:sp>
        <p:nvSpPr>
          <p:cNvPr id="3" name="Content Placeholder 2"/>
          <p:cNvSpPr>
            <a:spLocks noGrp="1"/>
          </p:cNvSpPr>
          <p:nvPr>
            <p:ph idx="1"/>
          </p:nvPr>
        </p:nvSpPr>
        <p:spPr/>
        <p:txBody>
          <a:bodyPr>
            <a:normAutofit lnSpcReduction="10000"/>
          </a:bodyPr>
          <a:lstStyle/>
          <a:p>
            <a:r>
              <a:rPr lang="en-US" dirty="0" smtClean="0"/>
              <a:t>Idea others in this group are connected with: </a:t>
            </a:r>
            <a:r>
              <a:rPr lang="en-US" dirty="0"/>
              <a:t>1</a:t>
            </a:r>
            <a:r>
              <a:rPr lang="en-US" dirty="0" smtClean="0"/>
              <a:t> </a:t>
            </a:r>
            <a:r>
              <a:rPr lang="en-US" dirty="0" err="1" smtClean="0"/>
              <a:t>br</a:t>
            </a:r>
            <a:endParaRPr lang="en-US" dirty="0" smtClean="0"/>
          </a:p>
          <a:p>
            <a:r>
              <a:rPr lang="en-US" dirty="0" smtClean="0"/>
              <a:t>9 ideas connected to first idea: 9 </a:t>
            </a:r>
            <a:r>
              <a:rPr lang="en-US" dirty="0" err="1" smtClean="0"/>
              <a:t>br</a:t>
            </a:r>
            <a:endParaRPr lang="en-US" dirty="0" smtClean="0"/>
          </a:p>
          <a:p>
            <a:r>
              <a:rPr lang="en-US" dirty="0"/>
              <a:t>2 </a:t>
            </a:r>
            <a:r>
              <a:rPr lang="en-US" dirty="0" err="1"/>
              <a:t>breathsoning</a:t>
            </a:r>
            <a:r>
              <a:rPr lang="en-US" dirty="0"/>
              <a:t>-related (human judgment of object) ideas connected to 2 of the 9 ideas: 2 </a:t>
            </a:r>
            <a:r>
              <a:rPr lang="en-US" dirty="0" err="1"/>
              <a:t>br</a:t>
            </a:r>
            <a:endParaRPr lang="en-US" dirty="0"/>
          </a:p>
          <a:p>
            <a:r>
              <a:rPr lang="en-US" dirty="0" smtClean="0"/>
              <a:t>1 </a:t>
            </a:r>
            <a:r>
              <a:rPr lang="en-US" dirty="0" err="1" smtClean="0"/>
              <a:t>rebreathsoning</a:t>
            </a:r>
            <a:r>
              <a:rPr lang="en-US" dirty="0"/>
              <a:t>-related (human judgment of </a:t>
            </a:r>
            <a:r>
              <a:rPr lang="en-US" dirty="0" smtClean="0"/>
              <a:t>verb) </a:t>
            </a:r>
            <a:r>
              <a:rPr lang="en-US" dirty="0"/>
              <a:t>ideas connected to </a:t>
            </a:r>
            <a:r>
              <a:rPr lang="en-US" dirty="0" smtClean="0"/>
              <a:t>1 </a:t>
            </a:r>
            <a:r>
              <a:rPr lang="en-US" dirty="0"/>
              <a:t>of the 9 ideas: </a:t>
            </a:r>
            <a:r>
              <a:rPr lang="en-US" dirty="0" smtClean="0"/>
              <a:t>1 </a:t>
            </a:r>
            <a:r>
              <a:rPr lang="en-US" dirty="0" err="1" smtClean="0"/>
              <a:t>br</a:t>
            </a:r>
            <a:endParaRPr lang="en-US" dirty="0" smtClean="0"/>
          </a:p>
          <a:p>
            <a:r>
              <a:rPr lang="en-US" dirty="0" smtClean="0"/>
              <a:t>6 space and time test related ideas connected to 6 of the 9 ideas: 6 </a:t>
            </a:r>
            <a:r>
              <a:rPr lang="en-US" dirty="0" err="1" smtClean="0"/>
              <a:t>br</a:t>
            </a:r>
            <a:endParaRPr lang="en-US" dirty="0"/>
          </a:p>
          <a:p>
            <a:r>
              <a:rPr lang="en-US" dirty="0" smtClean="0"/>
              <a:t>This group x 10 = 19 x 10 = </a:t>
            </a:r>
            <a:r>
              <a:rPr lang="en-US" b="1" dirty="0" smtClean="0"/>
              <a:t>Total 190 </a:t>
            </a:r>
            <a:r>
              <a:rPr lang="en-US" b="1" dirty="0" err="1" smtClean="0"/>
              <a:t>br</a:t>
            </a:r>
            <a:endParaRPr lang="en-US" b="1" dirty="0" smtClean="0"/>
          </a:p>
          <a:p>
            <a:endParaRPr lang="en-US" b="1" dirty="0"/>
          </a:p>
        </p:txBody>
      </p:sp>
    </p:spTree>
    <p:extLst>
      <p:ext uri="{BB962C8B-B14F-4D97-AF65-F5344CB8AC3E}">
        <p14:creationId xmlns:p14="http://schemas.microsoft.com/office/powerpoint/2010/main" val="285585857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God </a:t>
            </a:r>
            <a:r>
              <a:rPr lang="en-US" dirty="0" smtClean="0">
                <a:effectLst/>
              </a:rPr>
              <a:t>Algorithm</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effectLst/>
              </a:rPr>
              <a:t>To </a:t>
            </a:r>
            <a:r>
              <a:rPr lang="en-US" dirty="0" err="1">
                <a:effectLst/>
              </a:rPr>
              <a:t>breason</a:t>
            </a:r>
            <a:r>
              <a:rPr lang="en-US" dirty="0">
                <a:effectLst/>
              </a:rPr>
              <a:t> out an A, that can be an 80%, 90% or 100% for 85, 130 or 190 </a:t>
            </a:r>
            <a:r>
              <a:rPr lang="en-US" dirty="0" err="1">
                <a:effectLst/>
              </a:rPr>
              <a:t>breasonings</a:t>
            </a:r>
            <a:r>
              <a:rPr lang="en-US" dirty="0">
                <a:effectLst/>
              </a:rPr>
              <a:t> respectively:</a:t>
            </a:r>
            <a:endParaRPr lang="en-AU" dirty="0">
              <a:effectLst/>
            </a:endParaRPr>
          </a:p>
          <a:p>
            <a:r>
              <a:rPr lang="en-US" dirty="0">
                <a:effectLst/>
              </a:rPr>
              <a:t>1. Spiritually "turn off" the following, meaning it is protected.</a:t>
            </a:r>
            <a:endParaRPr lang="en-AU" dirty="0">
              <a:effectLst/>
            </a:endParaRPr>
          </a:p>
          <a:p>
            <a:r>
              <a:rPr lang="en-US" dirty="0">
                <a:effectLst/>
              </a:rPr>
              <a:t>2. Spiritually "play" 3 previously </a:t>
            </a:r>
            <a:r>
              <a:rPr lang="en-US" dirty="0" err="1">
                <a:effectLst/>
              </a:rPr>
              <a:t>breasoned</a:t>
            </a:r>
            <a:r>
              <a:rPr lang="en-US" dirty="0">
                <a:effectLst/>
              </a:rPr>
              <a:t> out As (done using Lucian Green's Anarchy Quiz to God (meaning that it is protected).  This means one hopes God will be there.</a:t>
            </a:r>
            <a:endParaRPr lang="en-AU" dirty="0">
              <a:effectLst/>
            </a:endParaRPr>
          </a:p>
          <a:p>
            <a:r>
              <a:rPr lang="en-US" dirty="0">
                <a:effectLst/>
              </a:rPr>
              <a:t>3. </a:t>
            </a:r>
            <a:r>
              <a:rPr lang="en-US" dirty="0" err="1">
                <a:effectLst/>
              </a:rPr>
              <a:t>Breason</a:t>
            </a:r>
            <a:r>
              <a:rPr lang="en-US" dirty="0">
                <a:effectLst/>
              </a:rPr>
              <a:t> out the object by thinking of it's x, y and z dimensions.</a:t>
            </a:r>
            <a:endParaRPr lang="en-AU" dirty="0">
              <a:effectLst/>
            </a:endParaRPr>
          </a:p>
          <a:p>
            <a:r>
              <a:rPr lang="en-US" dirty="0">
                <a:effectLst/>
              </a:rPr>
              <a:t>4. Spiritually place a Lucian doll on the left side of a stage with you behind it, looking at the object</a:t>
            </a:r>
            <a:r>
              <a:rPr lang="en-US" dirty="0" smtClean="0">
                <a:effectLst/>
              </a:rPr>
              <a:t>. </a:t>
            </a:r>
          </a:p>
          <a:p>
            <a:r>
              <a:rPr lang="en-US" b="1" dirty="0" smtClean="0">
                <a:effectLst/>
              </a:rPr>
              <a:t>Next page…</a:t>
            </a:r>
            <a:r>
              <a:rPr lang="en-US" dirty="0" smtClean="0">
                <a:effectLst/>
              </a:rPr>
              <a:t>.</a:t>
            </a:r>
            <a:endParaRPr lang="en-AU" dirty="0">
              <a:effectLst/>
            </a:endParaRPr>
          </a:p>
          <a:p>
            <a:endParaRPr lang="en-US" dirty="0"/>
          </a:p>
        </p:txBody>
      </p:sp>
    </p:spTree>
    <p:extLst>
      <p:ext uri="{BB962C8B-B14F-4D97-AF65-F5344CB8AC3E}">
        <p14:creationId xmlns:p14="http://schemas.microsoft.com/office/powerpoint/2010/main" val="412017205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Algorithm</a:t>
            </a:r>
            <a:endParaRPr lang="en-US" dirty="0"/>
          </a:p>
        </p:txBody>
      </p:sp>
      <p:sp>
        <p:nvSpPr>
          <p:cNvPr id="3" name="Content Placeholder 2"/>
          <p:cNvSpPr>
            <a:spLocks noGrp="1"/>
          </p:cNvSpPr>
          <p:nvPr>
            <p:ph idx="1"/>
          </p:nvPr>
        </p:nvSpPr>
        <p:spPr/>
        <p:txBody>
          <a:bodyPr>
            <a:normAutofit lnSpcReduction="10000"/>
          </a:bodyPr>
          <a:lstStyle/>
          <a:p>
            <a:r>
              <a:rPr lang="en-US" dirty="0">
                <a:effectLst/>
              </a:rPr>
              <a:t>5. Move Lucian to the right, to a mother doll, to forget the object.</a:t>
            </a:r>
            <a:endParaRPr lang="en-AU" dirty="0">
              <a:effectLst/>
            </a:endParaRPr>
          </a:p>
          <a:p>
            <a:r>
              <a:rPr lang="en-US" dirty="0">
                <a:effectLst/>
              </a:rPr>
              <a:t>6. Imagine the object is replaced with a counter. Move Lucian to the left, to </a:t>
            </a:r>
            <a:r>
              <a:rPr lang="en-US" dirty="0" err="1">
                <a:effectLst/>
              </a:rPr>
              <a:t>recognise</a:t>
            </a:r>
            <a:r>
              <a:rPr lang="en-US" dirty="0">
                <a:effectLst/>
              </a:rPr>
              <a:t> that it is divine, and spiritually listen to him saying a three line </a:t>
            </a:r>
            <a:r>
              <a:rPr lang="en-US" dirty="0" smtClean="0">
                <a:effectLst/>
              </a:rPr>
              <a:t>prayer, </a:t>
            </a:r>
            <a:r>
              <a:rPr lang="en-US" dirty="0">
                <a:effectLst/>
              </a:rPr>
              <a:t>"I love you", "I love you dearly" and "I love you forever"</a:t>
            </a:r>
            <a:r>
              <a:rPr lang="en-US" dirty="0" smtClean="0">
                <a:effectLst/>
              </a:rPr>
              <a:t>.</a:t>
            </a:r>
            <a:endParaRPr lang="en-AU" dirty="0">
              <a:effectLst/>
            </a:endParaRPr>
          </a:p>
          <a:p>
            <a:r>
              <a:rPr lang="en-US" dirty="0">
                <a:effectLst/>
              </a:rPr>
              <a:t>7. To help the counter and it's seen as version to move forward in a straight line, say "It is a line", then say "It (the imagery I thought of) is the same (</a:t>
            </a:r>
            <a:r>
              <a:rPr lang="en-US" dirty="0" err="1">
                <a:effectLst/>
              </a:rPr>
              <a:t>recognised</a:t>
            </a:r>
            <a:r>
              <a:rPr lang="en-US" dirty="0">
                <a:effectLst/>
              </a:rPr>
              <a:t> to be Godly by me)", then repeat the three prayer points, "I love you", "I love you dearly" and "I love you forever". This step "dots on" the </a:t>
            </a:r>
            <a:r>
              <a:rPr lang="en-US" dirty="0" err="1">
                <a:effectLst/>
              </a:rPr>
              <a:t>breasoning</a:t>
            </a:r>
            <a:r>
              <a:rPr lang="en-US" dirty="0">
                <a:effectLst/>
              </a:rPr>
              <a:t> in a "high quality way".</a:t>
            </a:r>
            <a:endParaRPr lang="en-AU" dirty="0">
              <a:effectLst/>
            </a:endParaRPr>
          </a:p>
          <a:p>
            <a:pPr marL="0" indent="0">
              <a:buNone/>
            </a:pPr>
            <a:endParaRPr lang="en-AU" dirty="0">
              <a:effectLst/>
            </a:endParaRPr>
          </a:p>
          <a:p>
            <a:endParaRPr lang="en-US" dirty="0"/>
          </a:p>
        </p:txBody>
      </p:sp>
    </p:spTree>
    <p:extLst>
      <p:ext uri="{BB962C8B-B14F-4D97-AF65-F5344CB8AC3E}">
        <p14:creationId xmlns:p14="http://schemas.microsoft.com/office/powerpoint/2010/main" val="60318068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Professor Algorithm</a:t>
            </a:r>
            <a:endParaRPr lang="en-US" dirty="0"/>
          </a:p>
        </p:txBody>
      </p:sp>
      <p:sp>
        <p:nvSpPr>
          <p:cNvPr id="3" name="Content Placeholder 2"/>
          <p:cNvSpPr>
            <a:spLocks noGrp="1"/>
          </p:cNvSpPr>
          <p:nvPr>
            <p:ph idx="1"/>
          </p:nvPr>
        </p:nvSpPr>
        <p:spPr/>
        <p:txBody>
          <a:bodyPr>
            <a:normAutofit lnSpcReduction="10000"/>
          </a:bodyPr>
          <a:lstStyle/>
          <a:p>
            <a:r>
              <a:rPr lang="en-US" dirty="0" smtClean="0"/>
              <a:t>Like the God Algorithm, provides a </a:t>
            </a:r>
            <a:r>
              <a:rPr lang="en-US" dirty="0" err="1" smtClean="0"/>
              <a:t>prayful</a:t>
            </a:r>
            <a:r>
              <a:rPr lang="en-US" dirty="0" smtClean="0"/>
              <a:t> way of blessing reasons, in particular the object in a subject “Sentence Verb Object”.</a:t>
            </a:r>
          </a:p>
          <a:p>
            <a:r>
              <a:rPr lang="en-US" dirty="0" smtClean="0"/>
              <a:t>Make sure the object is </a:t>
            </a:r>
            <a:r>
              <a:rPr lang="en-US" dirty="0" err="1" smtClean="0"/>
              <a:t>visualised</a:t>
            </a:r>
            <a:r>
              <a:rPr lang="en-US" dirty="0" smtClean="0"/>
              <a:t> in a high quality way.</a:t>
            </a:r>
          </a:p>
          <a:p>
            <a:r>
              <a:rPr lang="en-US" dirty="0" smtClean="0"/>
              <a:t>1. Look at a shiny blue object</a:t>
            </a:r>
          </a:p>
          <a:p>
            <a:r>
              <a:rPr lang="en-US" dirty="0" smtClean="0"/>
              <a:t>2. Lift a small blue object by lifting up the shiny blue object, meaning the white object underneath is high quality.</a:t>
            </a:r>
          </a:p>
          <a:p>
            <a:r>
              <a:rPr lang="en-US" dirty="0" smtClean="0"/>
              <a:t>3. Think that a blue object under the white object is not relevant (from another time the algorithm will be used), so put it away.</a:t>
            </a:r>
          </a:p>
          <a:p>
            <a:endParaRPr lang="en-AU" dirty="0">
              <a:effectLst/>
            </a:endParaRPr>
          </a:p>
          <a:p>
            <a:endParaRPr lang="en-US" dirty="0"/>
          </a:p>
        </p:txBody>
      </p:sp>
    </p:spTree>
    <p:extLst>
      <p:ext uri="{BB962C8B-B14F-4D97-AF65-F5344CB8AC3E}">
        <p14:creationId xmlns:p14="http://schemas.microsoft.com/office/powerpoint/2010/main" val="14958240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1 Question Quiz</a:t>
            </a:r>
            <a:endParaRPr lang="en-US" dirty="0"/>
          </a:p>
        </p:txBody>
      </p:sp>
      <p:sp>
        <p:nvSpPr>
          <p:cNvPr id="3" name="Content Placeholder 2"/>
          <p:cNvSpPr>
            <a:spLocks noGrp="1"/>
          </p:cNvSpPr>
          <p:nvPr>
            <p:ph idx="1"/>
          </p:nvPr>
        </p:nvSpPr>
        <p:spPr/>
        <p:txBody>
          <a:bodyPr>
            <a:normAutofit/>
          </a:bodyPr>
          <a:lstStyle/>
          <a:p>
            <a:r>
              <a:rPr lang="en-US" dirty="0">
                <a:effectLst/>
              </a:rPr>
              <a:t> </a:t>
            </a:r>
            <a:r>
              <a:rPr lang="en-US" dirty="0" smtClean="0">
                <a:effectLst/>
              </a:rPr>
              <a:t>Once </a:t>
            </a:r>
            <a:r>
              <a:rPr lang="en-US" dirty="0">
                <a:effectLst/>
              </a:rPr>
              <a:t>one has “cleaned the model</a:t>
            </a:r>
            <a:r>
              <a:rPr lang="en-US" dirty="0" smtClean="0">
                <a:effectLst/>
              </a:rPr>
              <a:t>” using either of these algorithms, </a:t>
            </a:r>
            <a:r>
              <a:rPr lang="en-US" dirty="0">
                <a:effectLst/>
              </a:rPr>
              <a:t>one can write a one-sentence essay naming the object the model was of.  To amply test that one has chosen the right word for the object by </a:t>
            </a:r>
            <a:r>
              <a:rPr lang="en-US" dirty="0" err="1">
                <a:effectLst/>
              </a:rPr>
              <a:t>visualising</a:t>
            </a:r>
            <a:r>
              <a:rPr lang="en-US" dirty="0">
                <a:effectLst/>
              </a:rPr>
              <a:t> it, one should “</a:t>
            </a:r>
            <a:r>
              <a:rPr lang="en-US" dirty="0" err="1">
                <a:effectLst/>
              </a:rPr>
              <a:t>breason</a:t>
            </a:r>
            <a:r>
              <a:rPr lang="en-US" dirty="0">
                <a:effectLst/>
              </a:rPr>
              <a:t> out” the object, as follows:</a:t>
            </a:r>
            <a:endParaRPr lang="en-AU" dirty="0">
              <a:effectLst/>
            </a:endParaRPr>
          </a:p>
          <a:p>
            <a:r>
              <a:rPr lang="en-US" dirty="0">
                <a:effectLst/>
              </a:rPr>
              <a:t> </a:t>
            </a:r>
            <a:r>
              <a:rPr lang="en-US" dirty="0" smtClean="0">
                <a:effectLst/>
              </a:rPr>
              <a:t>e.g. the Anarchy Quiz from earlier is an essay of this kind:</a:t>
            </a:r>
            <a:endParaRPr lang="en-AU" dirty="0">
              <a:effectLst/>
            </a:endParaRPr>
          </a:p>
          <a:p>
            <a:r>
              <a:rPr lang="en-US" dirty="0">
                <a:effectLst/>
              </a:rPr>
              <a:t>What are the x, y and z dimensions in </a:t>
            </a:r>
            <a:r>
              <a:rPr lang="en-US" dirty="0" err="1">
                <a:effectLst/>
              </a:rPr>
              <a:t>metres</a:t>
            </a:r>
            <a:r>
              <a:rPr lang="en-US" dirty="0">
                <a:effectLst/>
              </a:rPr>
              <a:t> of "cup" in "The soldier cleaned himself with a cup of </a:t>
            </a:r>
            <a:r>
              <a:rPr lang="en-US" dirty="0" smtClean="0">
                <a:effectLst/>
              </a:rPr>
              <a:t>water”?</a:t>
            </a:r>
            <a:endParaRPr lang="en-AU" dirty="0">
              <a:effectLst/>
            </a:endParaRPr>
          </a:p>
          <a:p>
            <a:endParaRPr lang="en-US" dirty="0"/>
          </a:p>
        </p:txBody>
      </p:sp>
    </p:spTree>
    <p:extLst>
      <p:ext uri="{BB962C8B-B14F-4D97-AF65-F5344CB8AC3E}">
        <p14:creationId xmlns:p14="http://schemas.microsoft.com/office/powerpoint/2010/main" val="186999975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9833"/>
            <a:ext cx="7770813" cy="1989667"/>
          </a:xfrm>
        </p:spPr>
        <p:txBody>
          <a:bodyPr>
            <a:normAutofit fontScale="90000"/>
          </a:bodyPr>
          <a:lstStyle/>
          <a:p>
            <a:r>
              <a:rPr lang="en-US" dirty="0">
                <a:effectLst/>
              </a:rPr>
              <a:t>Meditate with a </a:t>
            </a:r>
            <a:r>
              <a:rPr lang="en-US" dirty="0" err="1">
                <a:effectLst/>
              </a:rPr>
              <a:t>breasoning</a:t>
            </a:r>
            <a:r>
              <a:rPr lang="en-US" dirty="0">
                <a:effectLst/>
              </a:rPr>
              <a:t> thought of quickly in a few seconds</a:t>
            </a:r>
            <a:r>
              <a:rPr lang="en-AU" dirty="0">
                <a:effectLst/>
              </a:rPr>
              <a:t/>
            </a:r>
            <a:br>
              <a:rPr lang="en-AU" dirty="0">
                <a:effectLst/>
              </a:rPr>
            </a:br>
            <a:endParaRPr lang="en-US" dirty="0"/>
          </a:p>
        </p:txBody>
      </p:sp>
      <p:sp>
        <p:nvSpPr>
          <p:cNvPr id="3" name="Content Placeholder 2"/>
          <p:cNvSpPr>
            <a:spLocks noGrp="1"/>
          </p:cNvSpPr>
          <p:nvPr>
            <p:ph idx="1"/>
          </p:nvPr>
        </p:nvSpPr>
        <p:spPr>
          <a:xfrm>
            <a:off x="685800" y="2180167"/>
            <a:ext cx="7770813" cy="3945996"/>
          </a:xfrm>
        </p:spPr>
        <p:txBody>
          <a:bodyPr>
            <a:normAutofit fontScale="92500" lnSpcReduction="10000"/>
          </a:bodyPr>
          <a:lstStyle/>
          <a:p>
            <a:r>
              <a:rPr lang="en-US" dirty="0">
                <a:effectLst/>
              </a:rPr>
              <a:t> </a:t>
            </a:r>
            <a:r>
              <a:rPr lang="en-US" dirty="0" smtClean="0">
                <a:effectLst/>
              </a:rPr>
              <a:t>How </a:t>
            </a:r>
            <a:r>
              <a:rPr lang="en-US" dirty="0">
                <a:effectLst/>
              </a:rPr>
              <a:t>quickly can you think?  Try to repeat the following dimensions in </a:t>
            </a:r>
            <a:r>
              <a:rPr lang="en-US" dirty="0" err="1">
                <a:effectLst/>
              </a:rPr>
              <a:t>centimetres</a:t>
            </a:r>
            <a:r>
              <a:rPr lang="en-US" dirty="0">
                <a:effectLst/>
              </a:rPr>
              <a:t> (not the name of the object) in five seconds on your Smart phone stop watch (under Utilities&gt;Clock&gt;Stop watch). </a:t>
            </a:r>
            <a:endParaRPr lang="en-AU" dirty="0">
              <a:effectLst/>
            </a:endParaRPr>
          </a:p>
          <a:p>
            <a:r>
              <a:rPr lang="en-US" dirty="0">
                <a:effectLst/>
              </a:rPr>
              <a:t> </a:t>
            </a:r>
            <a:r>
              <a:rPr lang="en-US" dirty="0" smtClean="0">
                <a:effectLst/>
              </a:rPr>
              <a:t>Cup  </a:t>
            </a:r>
            <a:r>
              <a:rPr lang="en-US" dirty="0">
                <a:effectLst/>
              </a:rPr>
              <a:t>6 6 10</a:t>
            </a:r>
            <a:endParaRPr lang="en-AU" dirty="0">
              <a:effectLst/>
            </a:endParaRPr>
          </a:p>
          <a:p>
            <a:r>
              <a:rPr lang="en-US" dirty="0">
                <a:effectLst/>
              </a:rPr>
              <a:t>Bottle 5 5 25</a:t>
            </a:r>
            <a:endParaRPr lang="en-AU" dirty="0">
              <a:effectLst/>
            </a:endParaRPr>
          </a:p>
          <a:p>
            <a:r>
              <a:rPr lang="en-US" dirty="0">
                <a:effectLst/>
              </a:rPr>
              <a:t>Apple 6 6 6</a:t>
            </a:r>
            <a:endParaRPr lang="en-AU" dirty="0">
              <a:effectLst/>
            </a:endParaRPr>
          </a:p>
          <a:p>
            <a:r>
              <a:rPr lang="en-US" dirty="0">
                <a:effectLst/>
              </a:rPr>
              <a:t>Periscope 1 1 5</a:t>
            </a:r>
            <a:endParaRPr lang="en-AU" dirty="0">
              <a:effectLst/>
            </a:endParaRPr>
          </a:p>
          <a:p>
            <a:r>
              <a:rPr lang="en-US" dirty="0">
                <a:effectLst/>
              </a:rPr>
              <a:t>Pear 6 6 10</a:t>
            </a:r>
            <a:endParaRPr lang="en-AU" dirty="0">
              <a:effectLst/>
            </a:endParaRPr>
          </a:p>
          <a:p>
            <a:endParaRPr lang="en-US" dirty="0"/>
          </a:p>
        </p:txBody>
      </p:sp>
    </p:spTree>
    <p:extLst>
      <p:ext uri="{BB962C8B-B14F-4D97-AF65-F5344CB8AC3E}">
        <p14:creationId xmlns:p14="http://schemas.microsoft.com/office/powerpoint/2010/main" val="107988769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Mantra and </a:t>
            </a:r>
            <a:r>
              <a:rPr lang="en-US" dirty="0" smtClean="0">
                <a:effectLst/>
              </a:rPr>
              <a:t>Sutra</a:t>
            </a:r>
            <a:endParaRPr lang="en-US" dirty="0"/>
          </a:p>
        </p:txBody>
      </p:sp>
      <p:sp>
        <p:nvSpPr>
          <p:cNvPr id="3" name="Content Placeholder 2"/>
          <p:cNvSpPr>
            <a:spLocks noGrp="1"/>
          </p:cNvSpPr>
          <p:nvPr>
            <p:ph idx="1"/>
          </p:nvPr>
        </p:nvSpPr>
        <p:spPr/>
        <p:txBody>
          <a:bodyPr/>
          <a:lstStyle/>
          <a:p>
            <a:r>
              <a:rPr lang="en-US" dirty="0" smtClean="0">
                <a:effectLst/>
              </a:rPr>
              <a:t>Now </a:t>
            </a:r>
            <a:r>
              <a:rPr lang="en-US" dirty="0">
                <a:effectLst/>
              </a:rPr>
              <a:t>that one has the ability to think quickly, one can repeat the mantra and sutra.  Repeat the mantra “Lucian” for twenty minutes twice per day, and the sutra “Green” for twenty minutes twice per day.</a:t>
            </a:r>
            <a:endParaRPr lang="en-AU" dirty="0">
              <a:effectLst/>
            </a:endParaRPr>
          </a:p>
          <a:p>
            <a:endParaRPr lang="en-US" dirty="0"/>
          </a:p>
        </p:txBody>
      </p:sp>
    </p:spTree>
    <p:extLst>
      <p:ext uri="{BB962C8B-B14F-4D97-AF65-F5344CB8AC3E}">
        <p14:creationId xmlns:p14="http://schemas.microsoft.com/office/powerpoint/2010/main" val="283270421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Discussion</a:t>
            </a:r>
          </a:p>
          <a:p>
            <a:r>
              <a:rPr lang="en-US" dirty="0" smtClean="0"/>
              <a:t>Please complete the feedback form.</a:t>
            </a:r>
          </a:p>
          <a:p>
            <a:r>
              <a:rPr lang="en-US" dirty="0" smtClean="0"/>
              <a:t>For more information: </a:t>
            </a:r>
            <a:r>
              <a:rPr lang="en-US" dirty="0" smtClean="0">
                <a:hlinkClick r:id="rId2"/>
              </a:rPr>
              <a:t>http://lucianspedagogy.blogspot.com</a:t>
            </a:r>
            <a:r>
              <a:rPr lang="en-US" dirty="0" smtClean="0"/>
              <a:t> and </a:t>
            </a:r>
            <a:r>
              <a:rPr lang="en-US" dirty="0" smtClean="0">
                <a:hlinkClick r:id="rId3"/>
              </a:rPr>
              <a:t>http://lucianicmeditation.blogspot.com</a:t>
            </a:r>
            <a:endParaRPr lang="en-US" dirty="0" smtClean="0"/>
          </a:p>
          <a:p>
            <a:endParaRPr lang="en-US" dirty="0"/>
          </a:p>
        </p:txBody>
      </p:sp>
    </p:spTree>
    <p:extLst>
      <p:ext uri="{BB962C8B-B14F-4D97-AF65-F5344CB8AC3E}">
        <p14:creationId xmlns:p14="http://schemas.microsoft.com/office/powerpoint/2010/main" val="131919783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tory">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Story.thmx</Template>
  <TotalTime>392</TotalTime>
  <Words>1581</Words>
  <Application>Microsoft Macintosh PowerPoint</Application>
  <PresentationFormat>On-screen Show (4:3)</PresentationFormat>
  <Paragraphs>208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Story</vt:lpstr>
      <vt:lpstr>LUCIANIC MEDITATION</vt:lpstr>
      <vt:lpstr>INTRODUCTION</vt:lpstr>
      <vt:lpstr>Religious way of fulfilling education and religious competencies</vt:lpstr>
      <vt:lpstr>Uses for this course’s A grade essay writing skill</vt:lpstr>
      <vt:lpstr>Example argument</vt:lpstr>
      <vt:lpstr>Anarchy Quiz, p. 1</vt:lpstr>
      <vt:lpstr>Anarchy Quiz, p. 2</vt:lpstr>
      <vt:lpstr>Anarchy Quiz, p. 3</vt:lpstr>
      <vt:lpstr>Anarchy Quiz, p. 4</vt:lpstr>
      <vt:lpstr>Anarchy Quiz, p. 5</vt:lpstr>
      <vt:lpstr>… skip …</vt:lpstr>
      <vt:lpstr>Anarchy Quiz, p. 15</vt:lpstr>
      <vt:lpstr>Training for Schools and Universities</vt:lpstr>
      <vt:lpstr>Pedagogical Principles</vt:lpstr>
      <vt:lpstr>Ideas </vt:lpstr>
      <vt:lpstr>Ideas</vt:lpstr>
      <vt:lpstr>Ideas</vt:lpstr>
      <vt:lpstr>Breasoning</vt:lpstr>
      <vt:lpstr>Rebreasoning</vt:lpstr>
      <vt:lpstr>Breathsoning</vt:lpstr>
      <vt:lpstr>Rebreathsoning</vt:lpstr>
      <vt:lpstr>Space Tests - Room</vt:lpstr>
      <vt:lpstr>Part of Room</vt:lpstr>
      <vt:lpstr>Direction</vt:lpstr>
      <vt:lpstr>Time Tests – Time to Prepare</vt:lpstr>
      <vt:lpstr>Time to Do</vt:lpstr>
      <vt:lpstr>Time To Finish</vt:lpstr>
      <vt:lpstr>How many breasonings do I need for 80%?</vt:lpstr>
      <vt:lpstr>How many breasonings do I need for 90%?</vt:lpstr>
      <vt:lpstr>How many breasonings do I need for 100%?</vt:lpstr>
      <vt:lpstr>God Algorithm</vt:lpstr>
      <vt:lpstr>God Algorithm</vt:lpstr>
      <vt:lpstr>Professor Algorithm</vt:lpstr>
      <vt:lpstr>1 Question Quiz</vt:lpstr>
      <vt:lpstr>Meditate with a breasoning thought of quickly in a few seconds </vt:lpstr>
      <vt:lpstr>Mantra and Sutra</vt:lpstr>
      <vt:lpstr>Conclusion</vt:lpstr>
    </vt:vector>
  </TitlesOfParts>
  <Company>Monash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Lucianic Meditation</dc:title>
  <dc:creator>Lucian Green</dc:creator>
  <cp:lastModifiedBy>Lucian Green</cp:lastModifiedBy>
  <cp:revision>27</cp:revision>
  <dcterms:created xsi:type="dcterms:W3CDTF">2012-10-25T19:28:46Z</dcterms:created>
  <dcterms:modified xsi:type="dcterms:W3CDTF">2013-02-13T08:22:35Z</dcterms:modified>
</cp:coreProperties>
</file>